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1"/>
  </p:notesMasterIdLst>
  <p:sldIdLst>
    <p:sldId id="256" r:id="rId3"/>
    <p:sldId id="2385" r:id="rId4"/>
    <p:sldId id="2670" r:id="rId5"/>
    <p:sldId id="2578" r:id="rId6"/>
    <p:sldId id="2648" r:id="rId7"/>
    <p:sldId id="2625" r:id="rId8"/>
    <p:sldId id="2672" r:id="rId9"/>
    <p:sldId id="2671" r:id="rId10"/>
    <p:sldId id="2673" r:id="rId11"/>
    <p:sldId id="2678" r:id="rId12"/>
    <p:sldId id="2679" r:id="rId13"/>
    <p:sldId id="2681" r:id="rId14"/>
    <p:sldId id="2692" r:id="rId15"/>
    <p:sldId id="2684" r:id="rId16"/>
    <p:sldId id="2674" r:id="rId17"/>
    <p:sldId id="2675" r:id="rId18"/>
    <p:sldId id="2676" r:id="rId19"/>
    <p:sldId id="2677" r:id="rId20"/>
    <p:sldId id="2510" r:id="rId21"/>
    <p:sldId id="2511" r:id="rId22"/>
    <p:sldId id="2682" r:id="rId23"/>
    <p:sldId id="282" r:id="rId24"/>
    <p:sldId id="272" r:id="rId25"/>
    <p:sldId id="2683" r:id="rId26"/>
    <p:sldId id="2686" r:id="rId27"/>
    <p:sldId id="2613" r:id="rId28"/>
    <p:sldId id="2687" r:id="rId29"/>
    <p:sldId id="2688" r:id="rId30"/>
    <p:sldId id="2689" r:id="rId31"/>
    <p:sldId id="2690" r:id="rId32"/>
    <p:sldId id="2436" r:id="rId33"/>
    <p:sldId id="2691" r:id="rId34"/>
    <p:sldId id="2732" r:id="rId35"/>
    <p:sldId id="2723" r:id="rId36"/>
    <p:sldId id="2724" r:id="rId37"/>
    <p:sldId id="2725" r:id="rId38"/>
    <p:sldId id="2726" r:id="rId39"/>
    <p:sldId id="2693" r:id="rId40"/>
    <p:sldId id="2695" r:id="rId41"/>
    <p:sldId id="2696" r:id="rId42"/>
    <p:sldId id="2697" r:id="rId43"/>
    <p:sldId id="2698" r:id="rId44"/>
    <p:sldId id="2699" r:id="rId45"/>
    <p:sldId id="2700" r:id="rId46"/>
    <p:sldId id="2701" r:id="rId47"/>
    <p:sldId id="2702" r:id="rId48"/>
    <p:sldId id="2703" r:id="rId49"/>
    <p:sldId id="2704" r:id="rId50"/>
    <p:sldId id="2705" r:id="rId51"/>
    <p:sldId id="2706" r:id="rId52"/>
    <p:sldId id="2707" r:id="rId53"/>
    <p:sldId id="2708" r:id="rId54"/>
    <p:sldId id="2709" r:id="rId55"/>
    <p:sldId id="2710" r:id="rId56"/>
    <p:sldId id="2715" r:id="rId57"/>
    <p:sldId id="2716" r:id="rId58"/>
    <p:sldId id="2729" r:id="rId59"/>
    <p:sldId id="2728" r:id="rId60"/>
    <p:sldId id="2711" r:id="rId61"/>
    <p:sldId id="2712" r:id="rId62"/>
    <p:sldId id="2713" r:id="rId63"/>
    <p:sldId id="2714" r:id="rId64"/>
    <p:sldId id="2717" r:id="rId65"/>
    <p:sldId id="2730" r:id="rId66"/>
    <p:sldId id="2733" r:id="rId67"/>
    <p:sldId id="2731" r:id="rId68"/>
    <p:sldId id="2721" r:id="rId69"/>
    <p:sldId id="2722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9EA"/>
    <a:srgbClr val="B0BCDE"/>
    <a:srgbClr val="F5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/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3571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31015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702704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1031439"/>
        <a:ext cx="231757" cy="232382"/>
      </dsp:txXfrm>
    </dsp:sp>
    <dsp:sp modelId="{CFFCBEBA-4E47-45C5-93CE-DCAB879DDAEB}">
      <dsp:nvSpPr>
        <dsp:cNvPr id="0" name=""/>
        <dsp:cNvSpPr/>
      </dsp:nvSpPr>
      <dsp:spPr>
        <a:xfrm>
          <a:off x="2189956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7400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9089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6340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3784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5473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62724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90168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8036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7386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90168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93538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3784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7153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7400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20769" y="2593142"/>
        <a:ext cx="231757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2704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4154845"/>
        <a:ext cx="231757" cy="232382"/>
      </dsp:txXfrm>
    </dsp:sp>
    <dsp:sp modelId="{FED7D4CF-8D6F-4C60-AD50-09394EDB1804}">
      <dsp:nvSpPr>
        <dsp:cNvPr id="0" name=""/>
        <dsp:cNvSpPr/>
      </dsp:nvSpPr>
      <dsp:spPr>
        <a:xfrm>
          <a:off x="2189956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7400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9089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4154845"/>
        <a:ext cx="231757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6590168" y="3829969"/>
        <a:ext cx="1506815" cy="882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3571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31015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702704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1031439"/>
        <a:ext cx="231757" cy="232382"/>
      </dsp:txXfrm>
    </dsp:sp>
    <dsp:sp modelId="{CFFCBEBA-4E47-45C5-93CE-DCAB879DDAEB}">
      <dsp:nvSpPr>
        <dsp:cNvPr id="0" name=""/>
        <dsp:cNvSpPr/>
      </dsp:nvSpPr>
      <dsp:spPr>
        <a:xfrm>
          <a:off x="2189956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7400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9089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6340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3784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5473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62724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90168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8036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7386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90168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93538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3784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7153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7400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20769" y="2593142"/>
        <a:ext cx="231757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2704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4154845"/>
        <a:ext cx="231757" cy="232382"/>
      </dsp:txXfrm>
    </dsp:sp>
    <dsp:sp modelId="{FED7D4CF-8D6F-4C60-AD50-09394EDB1804}">
      <dsp:nvSpPr>
        <dsp:cNvPr id="0" name=""/>
        <dsp:cNvSpPr/>
      </dsp:nvSpPr>
      <dsp:spPr>
        <a:xfrm>
          <a:off x="2189956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7400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9089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4154845"/>
        <a:ext cx="231757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6590168" y="3829969"/>
        <a:ext cx="1506815" cy="88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ED377-BA95-43A1-87AB-1C158AE39CC0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AF7A4B-5B22-4BBA-909F-2ED8A79EF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21E8-D1A8-4FA7-36F3-15AE1F201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5E944-F757-C71A-30FC-39B01DD46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9476-D3A5-1843-8088-F2194FF7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0CAF-218B-323B-E00E-0A906EE7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9C4BC-6B68-1C45-655E-5E928A8F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D74A-940B-9325-AC0E-4E312AF6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B3D7F-F5FE-F556-1295-6CB334B34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2BDCC-A15C-0CBF-067C-6389C7D2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05BC5-1A4B-CA85-6C92-9D8EDD36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85CBC-004A-2E47-33C0-2CCAC725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0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1E5B93-41AC-018E-0D3C-2E7A6A77E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3BF44-0940-0A4F-B0E7-A444D0AA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5EE4-78CD-1E3E-3FEB-15FC2109D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900B1-0971-A498-4784-33B44AA47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A1D-139A-9E04-5249-08F1605E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29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738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71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23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07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72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13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94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490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55EB-9647-5722-3E43-F0E79062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03119-2849-97A4-81E9-F58772AA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4DF6D-4358-38E7-CA5F-0DFD11BE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A55A6-F484-D0F0-DD4F-6430B395A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97D59-14CF-12DF-A24D-BA867113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645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240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96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33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12705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40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672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1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4770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60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C56F-7582-F5E5-6760-0A48127A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0176-1FFE-A4DC-BDDD-7AB0D783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021F2-D914-AA71-2A13-C6AD793C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91815-F32C-79C6-F80C-A5BBD2C0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C5C-8202-C2B0-6F99-1BA0298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5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604F-7807-AF97-88C5-8E6D2FA2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A9397-89DF-65C1-9E32-81C93174B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F490D-873A-0C48-46D6-D3C939037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FE2A9-3B82-EEB3-E11B-CF498EB6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18C81-3240-EC54-F4DF-4DFC3627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E98B5-3F04-CF4D-2277-871D78E1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8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4C3F-45A7-DA67-F289-6F809EC3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ABB36-A006-B3F9-A145-70C6BCD21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71977-979A-99C0-CE46-6C1471937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7613D-1728-12D5-8D7F-D158B85E9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D205F0-5FF5-2E8C-5914-D55636BFA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BE2D11-B1D6-FD98-FEE3-B50DF9CA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DE0587-0F4D-1056-2D6B-8D700016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69514-D4D3-1A0C-718A-0565EDC0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2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1F843-F750-3E88-99A3-567A7053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AF55A-A754-5EAB-2605-A5C089E6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B8E6A-683E-93FE-D008-2BB23694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4B0FA-5B2A-D625-E59C-07418CA8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6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8395A-8E7B-E646-828F-4F9AE880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31A2E-0DF7-4404-65B2-F3C992E4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90C0A-C670-4146-9E75-78C1E3C7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9DE2-D029-A208-FC2A-F79160C88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D694B-7DBD-0C78-383F-42CAA4C0C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358C2-1B9C-26CE-0DE4-294C23B55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A6462-808D-1E93-9819-52773353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74754-9004-74CF-72C6-30CF5B89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86DE7-1C51-233F-32DD-831DF754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0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9B7F-AB62-3B55-3377-85101AB6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7D260-78A4-5423-46E5-AB99F2983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176F8-A8D8-016E-8A9C-46BCE3891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54A23-94C1-BEFD-3F67-71C80972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55BF0-D34F-899D-1FB8-B37FD1C1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CC56-80A0-3F27-57FF-DF10380C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A959D4-A39C-C2A9-E35A-17CBC20B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D15EE-5F98-EAC8-3D57-93F05E541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F279-581C-0FF7-E891-4C053EA0E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BA60F-DE6F-45D4-98F5-DAB0AE3C7AA8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869D4-ACD8-E120-D12F-BA4F2A238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AD0BB-1444-8ED2-EC8E-0F95756A2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7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6420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7.png"/><Relationship Id="rId12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50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40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10.png"/><Relationship Id="rId1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75B5-ED69-27C1-9FB0-854DF4386A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MS&amp;E 228: Heterogeneous Treatment Effects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5C2F9-CD64-87A9-69E9-D402FA9F04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Vasilis Syrgkanis</a:t>
            </a:r>
          </a:p>
          <a:p>
            <a:r>
              <a:rPr lang="en-US" dirty="0"/>
              <a:t>MS&amp;E, Stanford</a:t>
            </a:r>
          </a:p>
        </p:txBody>
      </p:sp>
    </p:spTree>
    <p:extLst>
      <p:ext uri="{BB962C8B-B14F-4D97-AF65-F5344CB8AC3E}">
        <p14:creationId xmlns:p14="http://schemas.microsoft.com/office/powerpoint/2010/main" val="153691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BF83-2125-BBD0-D370-D0E7519F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intrinsic hardness of CATE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B6763-6330-EF6A-F2EE-997B4957B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CATE quantity is not just a parameter</a:t>
                </a:r>
              </a:p>
              <a:p>
                <a:r>
                  <a:rPr lang="en-US" dirty="0"/>
                  <a:t>It is a whole function…</a:t>
                </a:r>
              </a:p>
              <a:p>
                <a:r>
                  <a:rPr lang="en-US" dirty="0"/>
                  <a:t>Learning such conditional expectation functions is inherently harder than learning parameters</a:t>
                </a:r>
              </a:p>
              <a:p>
                <a:r>
                  <a:rPr lang="en-US" dirty="0"/>
                  <a:t>For instance: we might never have seen in our data other samples with the exact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Such quantities are known as statistically “irregular” quantities</a:t>
                </a:r>
              </a:p>
              <a:p>
                <a:r>
                  <a:rPr lang="en-US" dirty="0"/>
                  <a:t>We have seen such quantities when were solving the best prediction rule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B6763-6330-EF6A-F2EE-997B4957B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39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80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F5B3-D6C2-A83C-368C-12C81F93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intrinsic hardness of 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89089-8B4D-26D9-CE5C-2207807C5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Estimating CATE at least as hard as estimating the best prediction rule</a:t>
            </a:r>
          </a:p>
          <a:p>
            <a:r>
              <a:rPr lang="en-US" dirty="0"/>
              <a:t>Inherently harder than estimating an “average”</a:t>
            </a:r>
          </a:p>
          <a:p>
            <a:r>
              <a:rPr lang="en-US" dirty="0"/>
              <a:t>So far for our target causal quantities we wanted fast estimation rates and confidence intervals</a:t>
            </a:r>
          </a:p>
          <a:p>
            <a:r>
              <a:rPr lang="en-US" dirty="0"/>
              <a:t>We were only ok with “decent” estimation rates for the auxiliary (nuisance) predictive models that entered our analysis</a:t>
            </a:r>
          </a:p>
          <a:p>
            <a:endParaRPr lang="en-US" dirty="0"/>
          </a:p>
          <a:p>
            <a:r>
              <a:rPr lang="en-US" dirty="0"/>
              <a:t>We might want to relax our goals…</a:t>
            </a:r>
          </a:p>
        </p:txBody>
      </p:sp>
    </p:spTree>
    <p:extLst>
      <p:ext uri="{BB962C8B-B14F-4D97-AF65-F5344CB8AC3E}">
        <p14:creationId xmlns:p14="http://schemas.microsoft.com/office/powerpoint/2010/main" val="239408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7A34-B042-BBBA-2B21-31D8D8D7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Relaxing our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94F91-8200-CADE-AC9D-7C0126ACE60B}"/>
              </a:ext>
            </a:extLst>
          </p:cNvPr>
          <p:cNvSpPr txBox="1"/>
          <p:nvPr/>
        </p:nvSpPr>
        <p:spPr>
          <a:xfrm>
            <a:off x="838200" y="1594553"/>
            <a:ext cx="10282767" cy="4826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1: Maybe estimate a simpler projection (e.g. analogue of BLP)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2: Confidence intervals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3: Simultaneous confidence bands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4: Estimation error rate for the true CATE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5: Confidence intervals for the prediction of a CATE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6: Simultaneous confidence bands for joint predictions of CATE model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Policy 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7: Go after optimal simple treatment policies; give me a policy with value close to the best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8: Inference on value of candidate treatment policies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9: Inference on value of optimal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Goal 10: Identify responder or heterogeneous sub-groups; policies with statistical significance;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D1919-87A9-1A26-79BA-B05E80D8CB35}"/>
              </a:ext>
            </a:extLst>
          </p:cNvPr>
          <p:cNvSpPr txBox="1"/>
          <p:nvPr/>
        </p:nvSpPr>
        <p:spPr>
          <a:xfrm>
            <a:off x="9972526" y="1652588"/>
            <a:ext cx="2168675" cy="646986"/>
          </a:xfrm>
          <a:prstGeom prst="wedgeRoundRectCallout">
            <a:avLst>
              <a:gd name="adj1" fmla="val -69439"/>
              <a:gd name="adj2" fmla="val 238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Linear Doubly Robust Learner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83FEE-D654-A29A-86A5-23BFCA9FF8C7}"/>
              </a:ext>
            </a:extLst>
          </p:cNvPr>
          <p:cNvSpPr txBox="1"/>
          <p:nvPr/>
        </p:nvSpPr>
        <p:spPr>
          <a:xfrm>
            <a:off x="8830734" y="2655454"/>
            <a:ext cx="3306234" cy="1055608"/>
          </a:xfrm>
          <a:prstGeom prst="wedgeRoundRectCallout">
            <a:avLst>
              <a:gd name="adj1" fmla="val -138158"/>
              <a:gd name="adj2" fmla="val -1993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Meta-learner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approaches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S-Learner, T-Learner, X-Learner, R-Learner, DR-Learner</a:t>
            </a:r>
          </a:p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TARNet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, CFR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r>
              <a:rPr lang="en-US" sz="1400" b="1" dirty="0">
                <a:solidFill>
                  <a:prstClr val="black"/>
                </a:solidFill>
                <a:latin typeface="Calibri Light" panose="020F0302020204030204"/>
              </a:rPr>
              <a:t>Random Forest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 approaches: BART</a:t>
            </a:r>
            <a:endParaRPr lang="en-US" sz="12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222D8BA-576A-52C4-9D58-2455394BDA03}"/>
              </a:ext>
            </a:extLst>
          </p:cNvPr>
          <p:cNvSpPr/>
          <p:nvPr/>
        </p:nvSpPr>
        <p:spPr>
          <a:xfrm flipH="1">
            <a:off x="9272509" y="1594553"/>
            <a:ext cx="243418" cy="1059543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F2962-2E0B-8E61-2BC0-2D06DE4C4FB4}"/>
              </a:ext>
            </a:extLst>
          </p:cNvPr>
          <p:cNvSpPr txBox="1"/>
          <p:nvPr/>
        </p:nvSpPr>
        <p:spPr>
          <a:xfrm>
            <a:off x="8830734" y="3845424"/>
            <a:ext cx="3306234" cy="1055608"/>
          </a:xfrm>
          <a:prstGeom prst="wedgeRoundRectCallout">
            <a:avLst>
              <a:gd name="adj1" fmla="val -98593"/>
              <a:gd name="adj2" fmla="val -8978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Modified (honest) ML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methods: Generalized Random Forest, Orthogonal Random Forest, Sub-sampled Nearest Neighbor Regression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7C664-4068-598E-5F83-E0ACD6A10C27}"/>
              </a:ext>
            </a:extLst>
          </p:cNvPr>
          <p:cNvSpPr txBox="1"/>
          <p:nvPr/>
        </p:nvSpPr>
        <p:spPr>
          <a:xfrm>
            <a:off x="3255434" y="4083416"/>
            <a:ext cx="4961468" cy="681038"/>
          </a:xfrm>
          <a:prstGeom prst="wedgeRoundRectCallout">
            <a:avLst>
              <a:gd name="adj1" fmla="val -10131"/>
              <a:gd name="adj2" fmla="val -7630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??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(only classical non-parametric statistic results on confidence bands of non-parametric functions)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6958C-E6E2-1C19-AC94-FF0DD569666F}"/>
              </a:ext>
            </a:extLst>
          </p:cNvPr>
          <p:cNvSpPr txBox="1"/>
          <p:nvPr/>
        </p:nvSpPr>
        <p:spPr>
          <a:xfrm>
            <a:off x="9780513" y="5205412"/>
            <a:ext cx="2168675" cy="646986"/>
          </a:xfrm>
          <a:prstGeom prst="wedgeRoundRectCallout">
            <a:avLst>
              <a:gd name="adj1" fmla="val -86422"/>
              <a:gd name="adj2" fmla="val -7365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Learning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33D1F-E67C-A1C8-5005-2318BAB693E9}"/>
              </a:ext>
            </a:extLst>
          </p:cNvPr>
          <p:cNvSpPr txBox="1"/>
          <p:nvPr/>
        </p:nvSpPr>
        <p:spPr>
          <a:xfrm>
            <a:off x="7295849" y="5358887"/>
            <a:ext cx="2168675" cy="646986"/>
          </a:xfrm>
          <a:prstGeom prst="wedgeRoundRectCallout">
            <a:avLst>
              <a:gd name="adj1" fmla="val -61045"/>
              <a:gd name="adj2" fmla="val -4355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Evaluation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208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7A34-B042-BBBA-2B21-31D8D8D7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Relaxing our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94F91-8200-CADE-AC9D-7C0126ACE60B}"/>
              </a:ext>
            </a:extLst>
          </p:cNvPr>
          <p:cNvSpPr txBox="1"/>
          <p:nvPr/>
        </p:nvSpPr>
        <p:spPr>
          <a:xfrm>
            <a:off x="838200" y="1594553"/>
            <a:ext cx="10282767" cy="4826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1: Maybe estimate a simpler projection (e.g. analogue of BLP)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2: Confidence intervals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3: Simultaneous confidence bands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4: Estimation error rate for the true CATE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5: Confidence intervals for the prediction of a CATE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6: Simultaneous confidence bands for joint predictions of CATE model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Policy 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7: Go after optimal simple treatment policies; give me a policy with value close to the best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8: Inference on value of candidate treatment policies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9: Inference on value of optimal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alibri Light" panose="020F0302020204030204"/>
              </a:rPr>
              <a:t>Goal 10: Identify responder or heterogeneous sub-groups; policies with statistical significance;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D1919-87A9-1A26-79BA-B05E80D8CB35}"/>
              </a:ext>
            </a:extLst>
          </p:cNvPr>
          <p:cNvSpPr txBox="1"/>
          <p:nvPr/>
        </p:nvSpPr>
        <p:spPr>
          <a:xfrm>
            <a:off x="9972526" y="1652588"/>
            <a:ext cx="2168675" cy="646986"/>
          </a:xfrm>
          <a:prstGeom prst="wedgeRoundRectCallout">
            <a:avLst>
              <a:gd name="adj1" fmla="val -69439"/>
              <a:gd name="adj2" fmla="val 238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Linear Doubly Robust Learner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83FEE-D654-A29A-86A5-23BFCA9FF8C7}"/>
              </a:ext>
            </a:extLst>
          </p:cNvPr>
          <p:cNvSpPr txBox="1"/>
          <p:nvPr/>
        </p:nvSpPr>
        <p:spPr>
          <a:xfrm>
            <a:off x="8830734" y="2655454"/>
            <a:ext cx="3306234" cy="1055608"/>
          </a:xfrm>
          <a:prstGeom prst="wedgeRoundRectCallout">
            <a:avLst>
              <a:gd name="adj1" fmla="val -138158"/>
              <a:gd name="adj2" fmla="val -19933"/>
              <a:gd name="adj3" fmla="val 1666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Meta-learner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approaches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S-Learner, T-Learner, X-Learner, R-Learner, DR-Learner</a:t>
            </a:r>
          </a:p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TARNet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/>
              </a:rPr>
              <a:t>, CFR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 Light" panose="020F0302020204030204"/>
            </a:endParaRPr>
          </a:p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/>
              </a:rPr>
              <a:t>Random Forest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/>
              </a:rPr>
              <a:t> approaches: BART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222D8BA-576A-52C4-9D58-2455394BDA03}"/>
              </a:ext>
            </a:extLst>
          </p:cNvPr>
          <p:cNvSpPr/>
          <p:nvPr/>
        </p:nvSpPr>
        <p:spPr>
          <a:xfrm flipH="1">
            <a:off x="9272509" y="1594553"/>
            <a:ext cx="243418" cy="1059543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F2962-2E0B-8E61-2BC0-2D06DE4C4FB4}"/>
              </a:ext>
            </a:extLst>
          </p:cNvPr>
          <p:cNvSpPr txBox="1"/>
          <p:nvPr/>
        </p:nvSpPr>
        <p:spPr>
          <a:xfrm>
            <a:off x="8830734" y="3845424"/>
            <a:ext cx="3306234" cy="1055608"/>
          </a:xfrm>
          <a:prstGeom prst="wedgeRoundRectCallout">
            <a:avLst>
              <a:gd name="adj1" fmla="val -98593"/>
              <a:gd name="adj2" fmla="val -89780"/>
              <a:gd name="adj3" fmla="val 1666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Modified (honest) ML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 methods: Generalized Random Forest, Orthogonal Random Forest, Sub-sampled Nearest Neighbor Regression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7C664-4068-598E-5F83-E0ACD6A10C27}"/>
              </a:ext>
            </a:extLst>
          </p:cNvPr>
          <p:cNvSpPr txBox="1"/>
          <p:nvPr/>
        </p:nvSpPr>
        <p:spPr>
          <a:xfrm>
            <a:off x="3255434" y="4083416"/>
            <a:ext cx="4961468" cy="681038"/>
          </a:xfrm>
          <a:prstGeom prst="wedgeRoundRectCallout">
            <a:avLst>
              <a:gd name="adj1" fmla="val -10131"/>
              <a:gd name="adj2" fmla="val -76302"/>
              <a:gd name="adj3" fmla="val 1666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??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(only classical non-parametric statistic results on confidence bands of non-parametric functions)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6958C-E6E2-1C19-AC94-FF0DD569666F}"/>
              </a:ext>
            </a:extLst>
          </p:cNvPr>
          <p:cNvSpPr txBox="1"/>
          <p:nvPr/>
        </p:nvSpPr>
        <p:spPr>
          <a:xfrm>
            <a:off x="9780513" y="5205412"/>
            <a:ext cx="2168675" cy="646986"/>
          </a:xfrm>
          <a:prstGeom prst="wedgeRoundRectCallout">
            <a:avLst>
              <a:gd name="adj1" fmla="val -86422"/>
              <a:gd name="adj2" fmla="val -73655"/>
              <a:gd name="adj3" fmla="val 16667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Doubly Robust Policy Learning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33D1F-E67C-A1C8-5005-2318BAB693E9}"/>
              </a:ext>
            </a:extLst>
          </p:cNvPr>
          <p:cNvSpPr txBox="1"/>
          <p:nvPr/>
        </p:nvSpPr>
        <p:spPr>
          <a:xfrm>
            <a:off x="7295849" y="5358887"/>
            <a:ext cx="2168675" cy="646986"/>
          </a:xfrm>
          <a:prstGeom prst="wedgeRoundRectCallout">
            <a:avLst>
              <a:gd name="adj1" fmla="val -61045"/>
              <a:gd name="adj2" fmla="val -43557"/>
              <a:gd name="adj3" fmla="val 16667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Doubly Robust Policy Evaluation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266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CA776-46D1-109B-644D-0FF92730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Linear Projection of CATE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5353-0990-8A65-5220-966D6D8CD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3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69180-0FD9-1CC0-6302-74BE1BE6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by Conditioning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31520-A93D-C1FC-3C37-A7672164C1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Under conditional </a:t>
                </a:r>
                <a:r>
                  <a:rPr lang="en-US" dirty="0" err="1"/>
                  <a:t>ignorability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pc="-800" smtClean="0">
                          <a:latin typeface="Cambria Math" panose="02040503050406030204" pitchFamily="18" charset="0"/>
                        </a:rPr>
                        <m:t>⊥⊥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CATE can be identified by conditioning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we want a CATE on some subset of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31520-A93D-C1FC-3C37-A7672164C1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74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7600-061F-6616-98D8-55C54784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with Propensity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40A302-1FEC-11C5-4B8F-2348E74C78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Under conditional </a:t>
                </a:r>
                <a:r>
                  <a:rPr lang="en-US" dirty="0" err="1"/>
                  <a:t>ignorability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 spc="-800">
                          <a:latin typeface="Cambria Math" panose="02040503050406030204" pitchFamily="18" charset="0"/>
                        </a:rPr>
                        <m:t>⊥⊥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CATE can be identified by propensity scores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we want a CATE on some subset of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40A302-1FEC-11C5-4B8F-2348E74C78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43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CEFA-BDC5-4F38-BD2E-9B370942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Doubly Robust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29F65-348B-1A4A-92E8-556B1D83D9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Under conditional </a:t>
                </a:r>
                <a:r>
                  <a:rPr lang="en-US" dirty="0" err="1"/>
                  <a:t>ignorability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 spc="-800">
                          <a:latin typeface="Cambria Math" panose="02040503050406030204" pitchFamily="18" charset="0"/>
                        </a:rPr>
                        <m:t>⊥⊥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CATE can be identified by combination of conditioning and propensity scores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we want a CATE on some subset of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29F65-348B-1A4A-92E8-556B1D83D9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3221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14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21E0-C6EA-CEBC-BF0A-18139794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Identification to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we knew the propensity or regression, we have a random variable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Such that what we are looking for is the CEF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the non-linear prediction section, we saw that this is the solution to the Best Prediction rule problem!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95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9979-747E-5DC1-010C-32A70605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Blast from the Past:</a:t>
            </a:r>
            <a:r>
              <a:rPr lang="en-US" dirty="0"/>
              <a:t> Best Prediction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drawn </a:t>
                </a:r>
                <a:r>
                  <a:rPr lang="en-US" dirty="0" err="1"/>
                  <a:t>iid</a:t>
                </a:r>
                <a:r>
                  <a:rPr lang="en-US" dirty="0"/>
                  <a:t> from a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Want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that approximates the Best Prediction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Best Prediction rule is Conditional Expectation Function (CEF)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want our estimate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to be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in RMSE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→0,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506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18077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13936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6B3B-B08E-BA33-B0DB-6E506C44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Blast from the Past:</a:t>
            </a:r>
            <a:r>
              <a:rPr lang="en-US" dirty="0"/>
              <a:t> Linear CEF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DC3FD-087F-29D4-3711-EF475B0C6B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CEF is assumed linear with respect to known engineered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the Best Prediction rule (CEF) coincides with the Best Linear Prediction rule (BLP)</a:t>
                </a:r>
              </a:p>
              <a:p>
                <a:endParaRPr lang="en-US" dirty="0"/>
              </a:p>
              <a:p>
                <a:r>
                  <a:rPr lang="en-US" dirty="0"/>
                  <a:t>We can use OLS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is low-dimensional (p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n) or the multitude of approaches we learned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is high-dimensional (Lasso, </a:t>
                </a:r>
                <a:r>
                  <a:rPr lang="en-US" dirty="0" err="1"/>
                  <a:t>ElasticNet</a:t>
                </a:r>
                <a:r>
                  <a:rPr lang="en-US" dirty="0"/>
                  <a:t>, Ridge, Lava)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DC3FD-087F-29D4-3711-EF475B0C6B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792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21E0-C6EA-CEBC-BF0A-18139794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Identification to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If we knew the propensity or regression, we have a random variable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Such that what we are looking for is the CEF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reduce CATE estimation to a Best Prediction rule problem!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𝐷𝑅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ML techniques can be used to solve this problem and provide RMSE rates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939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eak Pro" panose="020406030505050303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  <a:alpha val="8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eak Pro" panose="0204060305050503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2EACB-3714-4671-AC46-BD57F8A54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Doubly Robust Learning</a:t>
            </a:r>
            <a:br>
              <a:rPr lang="en-US" dirty="0"/>
            </a:br>
            <a:r>
              <a:rPr lang="en-US" sz="1400" dirty="0"/>
              <a:t>[Foster, Syrgkanis, ‘19</a:t>
            </a:r>
            <a:br>
              <a:rPr lang="en-US" sz="1400" dirty="0"/>
            </a:br>
            <a:r>
              <a:rPr lang="en-US" sz="1400" dirty="0"/>
              <a:t>Orthogonal Statistical Learning]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E3DD-F707-45F0-9965-F050BB041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07765" y="797522"/>
                <a:ext cx="5959791" cy="5321395"/>
              </a:xfrm>
              <a:effectLst/>
            </p:spPr>
            <p:txBody>
              <a:bodyPr anchor="ctr">
                <a:normAutofit fontScale="92500" lnSpcReduction="200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Split your data in half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Train ML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on the first, predict on the second and calculate regression estimate of each potential outcome</a:t>
                </a:r>
              </a:p>
              <a:p>
                <a:pPr marL="450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00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  and vice versa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Train ML classification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𝑃𝑟</m:t>
                    </m:r>
                    <m:d>
                      <m:dPr>
                        <m:begChr m:val="[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on the first, predict on the second, calculate propensity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vice versa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Calculate doubly robust values: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Any ML algorithm to solve the regression: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~   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E3DD-F707-45F0-9965-F050BB041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07765" y="797522"/>
                <a:ext cx="5959791" cy="5321395"/>
              </a:xfr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2460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5066-BEB3-847E-D5EF-4AA6DC22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Blast from the Past:</a:t>
            </a:r>
            <a:r>
              <a:rPr lang="en-US" dirty="0"/>
              <a:t> Best Linear Prediction (BLP)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A5EAAD-2F6F-72AC-58DD-927EFFC95B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BLP minimizes the 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Since by the variance decomposition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First part does not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. The BLP minimizes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The BLP is the </a:t>
                </a:r>
                <a:r>
                  <a:rPr lang="en-US" b="1" dirty="0"/>
                  <a:t>best linear approximation of the CEF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A5EAAD-2F6F-72AC-58DD-927EFFC95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629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21E0-C6EA-CEBC-BF0A-18139794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Identification to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we knew the propensity or regression, we have a random variable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Such that what we are looking for is the CEF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Estimate best linear approximation to the CATE via the BLP problem: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𝐷𝑅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𝐵𝐿𝑃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625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747B-FDEA-FC08-7B58-78EC3A4A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8EEF2-B296-CDA3-A3E1-EA57195C3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Equivalently, the solution to the normal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Falls into the moment equation framework with nuisance components</a:t>
                </a:r>
              </a:p>
              <a:p>
                <a:r>
                  <a:rPr lang="en-US" dirty="0"/>
                  <a:t>Nuisance components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target parameter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Moment is </a:t>
                </a:r>
                <a:r>
                  <a:rPr lang="en-US" dirty="0" err="1"/>
                  <a:t>Neyman</a:t>
                </a:r>
                <a:r>
                  <a:rPr lang="en-US" dirty="0"/>
                  <a:t> orthogonal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(why?)</a:t>
                </a:r>
              </a:p>
              <a:p>
                <a:r>
                  <a:rPr lang="en-US" dirty="0"/>
                  <a:t>Local insensitivity (orthogonality) holds even conditional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sepChr m:val="∣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sepChr m:val="∣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8EEF2-B296-CDA3-A3E1-EA57195C3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7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8B69C3D-8FC2-D9A7-7658-7C8644A6F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EB7D-2DC8-531F-502A-002993107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Theorem (linear moments)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535F77-44DE-E389-9249-B7379E520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417195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z="2800" dirty="0"/>
                  <a:t>If moments are linear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dirty="0"/>
                  <a:t>Estimate is closed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Then the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800" dirty="0"/>
                  <a:t> is </a:t>
                </a:r>
                <a:r>
                  <a:rPr lang="en-US" sz="2800" i="1" dirty="0"/>
                  <a:t>asymptotically linear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Consequently, it is </a:t>
                </a:r>
                <a:r>
                  <a:rPr lang="en-US" sz="2800" i="1" dirty="0"/>
                  <a:t>asymptotically normal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3690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i="1" dirty="0"/>
              </a:p>
              <a:p>
                <a:r>
                  <a:rPr lang="en-US" sz="2800" i="1" dirty="0"/>
                  <a:t>Confidence intervals</a:t>
                </a:r>
                <a:r>
                  <a:rPr lang="en-US" sz="2800" dirty="0"/>
                  <a:t> for any projection based on estimate of variance are asymptotically valid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acc>
                                    <m:accPr>
                                      <m:chr m:val="̂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num>
                                <m:den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ac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≔−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4BFF8-4AEF-A438-5D9A-8B82EF86C4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4171950"/>
              </a:xfrm>
              <a:blipFill>
                <a:blip r:embed="rId2"/>
                <a:stretch>
                  <a:fillRect l="-412" t="-2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899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94D0-4013-B738-E062-BFF4029A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Theorem (linear moments)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4BFF8-4AEF-A438-5D9A-8B82EF86C4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417195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z="2800" dirty="0"/>
                  <a:t>If moments are linear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dirty="0"/>
                  <a:t>Estimate is closed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Then the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800" dirty="0"/>
                  <a:t> is </a:t>
                </a:r>
                <a:r>
                  <a:rPr lang="en-US" sz="2800" i="1" dirty="0"/>
                  <a:t>asymptotically linear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Consequently, it is </a:t>
                </a:r>
                <a:r>
                  <a:rPr lang="en-US" sz="2800" i="1" dirty="0"/>
                  <a:t>asymptotically normal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3690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i="1" dirty="0"/>
              </a:p>
              <a:p>
                <a:r>
                  <a:rPr lang="en-US" sz="2800" i="1" dirty="0"/>
                  <a:t>Confidence intervals</a:t>
                </a:r>
                <a:r>
                  <a:rPr lang="en-US" sz="2800" dirty="0"/>
                  <a:t> for any projection based on estimate of variance are asymptotically valid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acc>
                                    <m:accPr>
                                      <m:chr m:val="̂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ac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≔−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4BFF8-4AEF-A438-5D9A-8B82EF86C4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4171950"/>
              </a:xfrm>
              <a:blipFill>
                <a:blip r:embed="rId2"/>
                <a:stretch>
                  <a:fillRect l="-412" t="-2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785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A7399-F33A-782C-93E9-71F4370C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Bands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375E6-5141-721A-517D-3481F89E5F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 are asymptotically linear, predictions are asymptotically linear</a:t>
                </a:r>
              </a:p>
              <a:p>
                <a:r>
                  <a:rPr lang="en-US" sz="2800" dirty="0"/>
                  <a:t>Then the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800" dirty="0"/>
                  <a:t> is </a:t>
                </a:r>
                <a:r>
                  <a:rPr lang="en-US" sz="2800" i="1" dirty="0"/>
                  <a:t>asymptotically linear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𝐵𝐿𝑃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𝐵𝐿𝑃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Holds jointly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(as long as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not growing exponential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𝐵𝐿𝑃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𝐵𝐿𝑃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≈0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High-dimensional CLT theorems also imply that jointly: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𝐵𝐿𝑃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𝐵𝐿𝑃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375E6-5141-721A-517D-3481F89E5F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38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AA21D-784D-0A70-DB81-E0EE45F4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Bands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5D5BD5-CB1B-4EC6-8105-86EE75A74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Similar to inference on many coefficients</a:t>
                </a:r>
              </a:p>
              <a:p>
                <a:r>
                  <a:rPr lang="en-US" dirty="0"/>
                  <a:t>Now the many predictions take the role of the many coefficients</a:t>
                </a:r>
              </a:p>
              <a:p>
                <a:r>
                  <a:rPr lang="en-US" dirty="0"/>
                  <a:t>Confidence band: construct intervals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)≔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5D5BD5-CB1B-4EC6-8105-86EE75A74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85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591526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588060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CF57E-F12B-5044-EC50-E62DCB6CA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Bands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F0E42-B0ED-3C2D-BA87-B7FB86C64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Confidence band: construct intervals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Note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rad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𝑥𝑥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By Gaussian approximation,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rad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𝑥𝑥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0, 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−1/2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−1/2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F0E42-B0ED-3C2D-BA87-B7FB86C64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75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F507F8-5C1B-44A2-F3E0-1AD19BC32A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20891" y="1045619"/>
                <a:ext cx="9585306" cy="4240743"/>
              </a:xfrm>
            </p:spPr>
            <p:txBody>
              <a:bodyPr vert="horz" lIns="91440" tIns="45720" rIns="91440" bIns="45720" rtlCol="0" anchor="b">
                <a:normAutofit fontScale="90000"/>
              </a:bodyPr>
              <a:lstStyle/>
              <a:p>
                <a:pPr>
                  <a:spcBef>
                    <a:spcPts val="1200"/>
                  </a:spcBef>
                  <a:spcAft>
                    <a:spcPts val="2400"/>
                  </a:spcAft>
                </a:pPr>
                <a:r>
                  <a:rPr lang="en-US" sz="3600" dirty="0"/>
                  <a:t>By Gaussian approximation, choose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600" dirty="0"/>
                  <a:t> as the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600" dirty="0"/>
                  <a:t> quantile of the maximum entry in a gaussian vector drawn with covariance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br>
                  <a:rPr lang="en-US" sz="3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𝑚𝑚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US" sz="3600" kern="1200" dirty="0">
                    <a:solidFill>
                      <a:schemeClr val="tx1"/>
                    </a:solidFill>
                  </a:rPr>
                </a:br>
                <a:br>
                  <a:rPr lang="en-US" sz="3600" kern="1200" dirty="0">
                    <a:solidFill>
                      <a:schemeClr val="tx1"/>
                    </a:solidFill>
                  </a:rPr>
                </a:br>
                <a:r>
                  <a:rPr lang="en-US" sz="3600" dirty="0"/>
                  <a:t>For 95% confidence band, c slightly larger than 1.96</a:t>
                </a:r>
                <a:endParaRPr lang="en-US" sz="3600" kern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F507F8-5C1B-44A2-F3E0-1AD19BC32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20891" y="1045619"/>
                <a:ext cx="9585306" cy="4240743"/>
              </a:xfrm>
              <a:blipFill>
                <a:blip r:embed="rId2"/>
                <a:stretch>
                  <a:fillRect l="-1590" b="-4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Work from home house outline">
            <a:extLst>
              <a:ext uri="{FF2B5EF4-FFF2-40B4-BE49-F238E27FC236}">
                <a16:creationId xmlns:a16="http://schemas.microsoft.com/office/drawing/2014/main" id="{BDD457CB-DCA3-A6C7-9D7D-242EB4DA6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3" y="4189082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47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CF57E-F12B-5044-EC50-E62DCB6CA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Computationally Friendlier Version:</a:t>
            </a:r>
            <a:br>
              <a:rPr lang="en-US" dirty="0"/>
            </a:br>
            <a:r>
              <a:rPr lang="en-US" dirty="0"/>
              <a:t>Multiplier Bootstrap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F0E42-B0ED-3C2D-BA87-B7FB86C64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0597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By asymptotic linearity we know that: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latin typeface="+mj-lt"/>
                  </a:rPr>
                  <a:t>For every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j-lt"/>
                  </a:rPr>
                  <a:t>, draw an independent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 and consider the variable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The vector of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+mj-lt"/>
                  </a:rPr>
                  <a:t>Approximately the same holds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b="1" dirty="0"/>
                  <a:t>Repeat process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b="1" dirty="0"/>
                  <a:t> times:</a:t>
                </a:r>
                <a:r>
                  <a:rPr lang="en-US" dirty="0">
                    <a:latin typeface="+mj-lt"/>
                  </a:rPr>
                  <a:t> each repetition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j-lt"/>
                  </a:rPr>
                  <a:t> draw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and calculate maximum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+mj-lt"/>
                  </a:rPr>
                  <a:t> to be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+mj-lt"/>
                  </a:rPr>
                  <a:t> quantile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 over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+mj-lt"/>
                  </a:rPr>
                  <a:t> repetitions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F0E42-B0ED-3C2D-BA87-B7FB86C64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0597"/>
              </a:xfrm>
              <a:blipFill>
                <a:blip r:embed="rId2"/>
                <a:stretch>
                  <a:fillRect l="-522" t="-2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64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14438-F918-8BE3-EC00-D196F2815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2ADD3-9180-C00E-E931-285926CE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Relaxing our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63454-2F90-FF54-9D8F-774FEC8AF35D}"/>
              </a:ext>
            </a:extLst>
          </p:cNvPr>
          <p:cNvSpPr txBox="1"/>
          <p:nvPr/>
        </p:nvSpPr>
        <p:spPr>
          <a:xfrm>
            <a:off x="838200" y="1594553"/>
            <a:ext cx="10282767" cy="4826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1: Maybe estimate a simpler projection (e.g. analogue of BLP)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2: Confidence intervals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3: Simultaneous confidence bands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4: Estimation error rate for the true CATE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5: Confidence intervals for the prediction of a CATE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6: Simultaneous confidence bands for joint predictions of CATE model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Policy 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7: Go after optimal simple treatment policies; give me a policy with value close to the best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8: Inference on value of candidate treatment policies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9: Inference on value of optimal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10: Identify responder or heterogeneous sub-groups; policies with statistical significance;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32F50-77D0-FFAE-43C6-C3A2F5A8F8C2}"/>
              </a:ext>
            </a:extLst>
          </p:cNvPr>
          <p:cNvSpPr txBox="1"/>
          <p:nvPr/>
        </p:nvSpPr>
        <p:spPr>
          <a:xfrm>
            <a:off x="9972526" y="1652588"/>
            <a:ext cx="2168675" cy="646986"/>
          </a:xfrm>
          <a:prstGeom prst="wedgeRoundRectCallout">
            <a:avLst>
              <a:gd name="adj1" fmla="val -69439"/>
              <a:gd name="adj2" fmla="val 23838"/>
              <a:gd name="adj3" fmla="val 16667"/>
            </a:avLst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Linear Doubly Robust Learner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CFBEA-C779-9ADA-2462-DF4BC91AAEE2}"/>
              </a:ext>
            </a:extLst>
          </p:cNvPr>
          <p:cNvSpPr txBox="1"/>
          <p:nvPr/>
        </p:nvSpPr>
        <p:spPr>
          <a:xfrm>
            <a:off x="8830734" y="2655454"/>
            <a:ext cx="3306234" cy="1055608"/>
          </a:xfrm>
          <a:prstGeom prst="wedgeRoundRectCallout">
            <a:avLst>
              <a:gd name="adj1" fmla="val -138158"/>
              <a:gd name="adj2" fmla="val -19933"/>
              <a:gd name="adj3" fmla="val 166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Meta-learner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approaches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S-Learner, T-Learner, X-Learner, R-Learner, DR-Learner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TARNet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CFR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Random Forest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BART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E6563FC-D2CB-B82C-E08B-23B91BBCE692}"/>
              </a:ext>
            </a:extLst>
          </p:cNvPr>
          <p:cNvSpPr/>
          <p:nvPr/>
        </p:nvSpPr>
        <p:spPr>
          <a:xfrm flipH="1">
            <a:off x="9272509" y="1594553"/>
            <a:ext cx="243418" cy="1059543"/>
          </a:xfrm>
          <a:prstGeom prst="leftBrac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90E033-24B0-4563-B222-D0AFE6EFFB61}"/>
              </a:ext>
            </a:extLst>
          </p:cNvPr>
          <p:cNvSpPr txBox="1"/>
          <p:nvPr/>
        </p:nvSpPr>
        <p:spPr>
          <a:xfrm>
            <a:off x="8830734" y="3845424"/>
            <a:ext cx="3306234" cy="1055608"/>
          </a:xfrm>
          <a:prstGeom prst="wedgeRoundRectCallout">
            <a:avLst>
              <a:gd name="adj1" fmla="val -98593"/>
              <a:gd name="adj2" fmla="val -8978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Modified (honest) ML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methods: Generalized Random Forest, Orthogonal Random Forest, Sub-sampled Nearest Neighbor Regression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C18CED-28CB-AF4E-F5B7-44C40B5D8B35}"/>
              </a:ext>
            </a:extLst>
          </p:cNvPr>
          <p:cNvSpPr txBox="1"/>
          <p:nvPr/>
        </p:nvSpPr>
        <p:spPr>
          <a:xfrm>
            <a:off x="3255434" y="4083416"/>
            <a:ext cx="4961468" cy="681038"/>
          </a:xfrm>
          <a:prstGeom prst="wedgeRoundRectCallout">
            <a:avLst>
              <a:gd name="adj1" fmla="val -10131"/>
              <a:gd name="adj2" fmla="val -76302"/>
              <a:gd name="adj3" fmla="val 16667"/>
            </a:avLst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??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(only classical non-parametric statistic results on confidence bands of non-parametric functions)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B4B35-7F3D-F77D-F12A-304A048FB738}"/>
              </a:ext>
            </a:extLst>
          </p:cNvPr>
          <p:cNvSpPr txBox="1"/>
          <p:nvPr/>
        </p:nvSpPr>
        <p:spPr>
          <a:xfrm>
            <a:off x="9780513" y="5205412"/>
            <a:ext cx="2168675" cy="646986"/>
          </a:xfrm>
          <a:prstGeom prst="wedgeRoundRectCallout">
            <a:avLst>
              <a:gd name="adj1" fmla="val -86422"/>
              <a:gd name="adj2" fmla="val -73655"/>
              <a:gd name="adj3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Learning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F3106-A2A6-FA9F-357A-9EE45C72745F}"/>
              </a:ext>
            </a:extLst>
          </p:cNvPr>
          <p:cNvSpPr txBox="1"/>
          <p:nvPr/>
        </p:nvSpPr>
        <p:spPr>
          <a:xfrm>
            <a:off x="7295849" y="5358887"/>
            <a:ext cx="2168675" cy="646986"/>
          </a:xfrm>
          <a:prstGeom prst="wedgeRoundRectCallout">
            <a:avLst>
              <a:gd name="adj1" fmla="val -61045"/>
              <a:gd name="adj2" fmla="val -43557"/>
              <a:gd name="adj3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Evaluation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824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90DB8-CE2F-C656-2FA3-5B881E04E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B49D-33AE-F06D-85C1-0E5646E7D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Non-Parametric Confidence Intervals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0A1F5-3F5F-BF06-E5E2-660B45B13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84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B7E7-41CD-66C5-E525-8F0D9679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3AD87-B931-F077-C3BA-97A1FC988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9418FD-EAD0-499F-A44A-0ED9E786B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We want to estimate a solution to a conditional moment restriction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do so by splitting constructing a tree that at each level optimizes the heterogeneity of the values of the local solution created at the resulting children nodes</a:t>
                </a:r>
              </a:p>
              <a:p>
                <a:r>
                  <a:rPr lang="en-US" dirty="0"/>
                  <a:t>At the end we have many trees each defining a neighborhood structure</a:t>
                </a:r>
              </a:p>
              <a:p>
                <a:r>
                  <a:rPr lang="en-US" dirty="0"/>
                  <a:t>For every candidate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we use the trees to define a set of weights with every training point and we solve the moment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BBB1E5-4703-33B0-C283-02C8F505C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80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19FF7-6896-2920-D626-41609261A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771F-3695-D539-28E5-EF070E00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99AC80-26D5-0E93-3A84-A5D77F4175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each tree is built in an honest manner (i.e. samples used in the final weighted moment equation are separate from samples used to determine splits)</a:t>
                </a:r>
              </a:p>
              <a:p>
                <a:r>
                  <a:rPr lang="en-US" dirty="0"/>
                  <a:t>If each tree is built in a balanced manner (at least some constant fraction on each side of the split)</a:t>
                </a:r>
              </a:p>
              <a:p>
                <a:r>
                  <a:rPr lang="en-US" dirty="0"/>
                  <a:t>If each tree is built on a sub-sample without replacement, of an appropriate size</a:t>
                </a:r>
              </a:p>
              <a:p>
                <a:r>
                  <a:rPr lang="en-US" dirty="0"/>
                  <a:t>Then the prediction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asymptotically normal and we can construct confidence intervals via an appropriate bootstrap procedure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15A14-AFF2-A075-A499-5257851BF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456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211FE-EC6E-AD69-E748-04CE8D06C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B365-19E4-BFE0-C99A-AB43CC34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GRF for CATE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87B2FF-A85D-DDD0-2046-79100579A6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do this with the residual moment: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(Orthogonal Random Forest) We can also do a similar approach with the doubly robust targets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also do this even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551A16-B0C1-9ACC-0EFC-334DF6E368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085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7A34-B042-BBBA-2B21-31D8D8D7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Relaxing our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94F91-8200-CADE-AC9D-7C0126ACE60B}"/>
              </a:ext>
            </a:extLst>
          </p:cNvPr>
          <p:cNvSpPr txBox="1"/>
          <p:nvPr/>
        </p:nvSpPr>
        <p:spPr>
          <a:xfrm>
            <a:off x="838200" y="1594553"/>
            <a:ext cx="10282767" cy="4826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1: Maybe estimate a simpler projection (e.g. analogue of BLP)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2: Confidence intervals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3: Simultaneous confidence bands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4: Estimation error rate for the true CATE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5: Confidence intervals for the prediction of a CATE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6: Simultaneous confidence bands for joint predictions of CATE model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Policy 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7: Go after optimal simple treatment policies; give me a policy with value close to the best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8: Inference on value of candidate treatment policies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9: Inference on value of optimal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bg2"/>
                </a:solidFill>
                <a:latin typeface="Calibri Light" panose="020F0302020204030204"/>
              </a:rPr>
              <a:t>Goal 10: Identify responder or heterogeneous sub-groups; policies with statistical significance;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D1919-87A9-1A26-79BA-B05E80D8CB35}"/>
              </a:ext>
            </a:extLst>
          </p:cNvPr>
          <p:cNvSpPr txBox="1"/>
          <p:nvPr/>
        </p:nvSpPr>
        <p:spPr>
          <a:xfrm>
            <a:off x="9972526" y="1652588"/>
            <a:ext cx="2168675" cy="646986"/>
          </a:xfrm>
          <a:prstGeom prst="wedgeRoundRectCallout">
            <a:avLst>
              <a:gd name="adj1" fmla="val -69439"/>
              <a:gd name="adj2" fmla="val 23838"/>
              <a:gd name="adj3" fmla="val 16667"/>
            </a:avLst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</a:rPr>
              <a:t>Linear Doubly Robust Learner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83FEE-D654-A29A-86A5-23BFCA9FF8C7}"/>
              </a:ext>
            </a:extLst>
          </p:cNvPr>
          <p:cNvSpPr txBox="1"/>
          <p:nvPr/>
        </p:nvSpPr>
        <p:spPr>
          <a:xfrm>
            <a:off x="8830734" y="2655454"/>
            <a:ext cx="3306234" cy="1055608"/>
          </a:xfrm>
          <a:prstGeom prst="wedgeRoundRectCallout">
            <a:avLst>
              <a:gd name="adj1" fmla="val -138158"/>
              <a:gd name="adj2" fmla="val -1993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Meta-learner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approaches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S-Learner, T-Learner, X-Learner, R-Learner, DR-Learner</a:t>
            </a:r>
          </a:p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TARNet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, CFR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r>
              <a:rPr lang="en-US" sz="1400" b="1" dirty="0">
                <a:solidFill>
                  <a:prstClr val="black"/>
                </a:solidFill>
                <a:latin typeface="Calibri Light" panose="020F0302020204030204"/>
              </a:rPr>
              <a:t>Random Forest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 approaches: BART</a:t>
            </a:r>
            <a:endParaRPr lang="en-US" sz="12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222D8BA-576A-52C4-9D58-2455394BDA03}"/>
              </a:ext>
            </a:extLst>
          </p:cNvPr>
          <p:cNvSpPr/>
          <p:nvPr/>
        </p:nvSpPr>
        <p:spPr>
          <a:xfrm flipH="1">
            <a:off x="9272509" y="1594553"/>
            <a:ext cx="243418" cy="1059543"/>
          </a:xfrm>
          <a:prstGeom prst="leftBrac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F2962-2E0B-8E61-2BC0-2D06DE4C4FB4}"/>
              </a:ext>
            </a:extLst>
          </p:cNvPr>
          <p:cNvSpPr txBox="1"/>
          <p:nvPr/>
        </p:nvSpPr>
        <p:spPr>
          <a:xfrm>
            <a:off x="8830734" y="3845424"/>
            <a:ext cx="3306234" cy="1055608"/>
          </a:xfrm>
          <a:prstGeom prst="wedgeRoundRectCallout">
            <a:avLst>
              <a:gd name="adj1" fmla="val -98593"/>
              <a:gd name="adj2" fmla="val -89780"/>
              <a:gd name="adj3" fmla="val 166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Modified (honest) ML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methods: Generalized Random Forest, Orthogonal Random Forest, Sub-sampled Nearest Neighbor Regression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7C664-4068-598E-5F83-E0ACD6A10C27}"/>
              </a:ext>
            </a:extLst>
          </p:cNvPr>
          <p:cNvSpPr txBox="1"/>
          <p:nvPr/>
        </p:nvSpPr>
        <p:spPr>
          <a:xfrm>
            <a:off x="3255434" y="4083416"/>
            <a:ext cx="4961468" cy="681038"/>
          </a:xfrm>
          <a:prstGeom prst="wedgeRoundRectCallout">
            <a:avLst>
              <a:gd name="adj1" fmla="val -10131"/>
              <a:gd name="adj2" fmla="val -76302"/>
              <a:gd name="adj3" fmla="val 16667"/>
            </a:avLst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??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</a:rPr>
              <a:t>(only classical non-parametric statistic results on confidence bands of non-parametric functions)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6958C-E6E2-1C19-AC94-FF0DD569666F}"/>
              </a:ext>
            </a:extLst>
          </p:cNvPr>
          <p:cNvSpPr txBox="1"/>
          <p:nvPr/>
        </p:nvSpPr>
        <p:spPr>
          <a:xfrm>
            <a:off x="9780513" y="5205412"/>
            <a:ext cx="2168675" cy="646986"/>
          </a:xfrm>
          <a:prstGeom prst="wedgeRoundRectCallout">
            <a:avLst>
              <a:gd name="adj1" fmla="val -86422"/>
              <a:gd name="adj2" fmla="val -73655"/>
              <a:gd name="adj3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Learning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33D1F-E67C-A1C8-5005-2318BAB693E9}"/>
              </a:ext>
            </a:extLst>
          </p:cNvPr>
          <p:cNvSpPr txBox="1"/>
          <p:nvPr/>
        </p:nvSpPr>
        <p:spPr>
          <a:xfrm>
            <a:off x="7295849" y="5358887"/>
            <a:ext cx="2168675" cy="646986"/>
          </a:xfrm>
          <a:prstGeom prst="wedgeRoundRectCallout">
            <a:avLst>
              <a:gd name="adj1" fmla="val -61045"/>
              <a:gd name="adj2" fmla="val -43557"/>
              <a:gd name="adj3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Evaluation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453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A135A-1097-1D1E-C36A-C28B75C3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Meta-Learning Approaches for CATE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89F1A-B9D6-6C03-D028-EA9FDFCA3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6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A713-3F9D-4EEA-5C79-C23B818A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C28F-4663-29CB-3066-6470665C0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Heterogeneous Treatment Effects</a:t>
            </a:r>
          </a:p>
          <a:p>
            <a:r>
              <a:rPr lang="en-US" dirty="0"/>
              <a:t>Statement of the problem</a:t>
            </a:r>
          </a:p>
          <a:p>
            <a:r>
              <a:rPr lang="en-US" dirty="0"/>
              <a:t>A basic solution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714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6F769-A711-26AD-5FB2-CF0346FF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Meta-Learning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79413D-3045-4B82-0F52-6D420CBE11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assume conditional </a:t>
                </a:r>
                <a:r>
                  <a:rPr lang="en-US" dirty="0" err="1"/>
                  <a:t>ignorability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pc="-800" smtClean="0">
                        <a:latin typeface="Cambria Math" panose="02040503050406030204" pitchFamily="18" charset="0"/>
                      </a:rPr>
                      <m:t>⊥⊥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want to estimate the CATE: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we can frame CATE as a conditional expectation function, then we can deploy any ML approach for solving the corresponding Best Prediction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79413D-3045-4B82-0F52-6D420CBE11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42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55DAA-E6C3-872E-4346-BEBACEC5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Learner (S-Learner)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Meta-Algorithm:</a:t>
                </a:r>
              </a:p>
              <a:p>
                <a:r>
                  <a:rPr lang="en-US" dirty="0"/>
                  <a:t>Run ML regression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to learn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(preferably in a cross-fitting manner, i.e. fit on half the data and predict on the other half and vice versa)</a:t>
                </a:r>
              </a:p>
              <a:p>
                <a:r>
                  <a:rPr lang="en-US" dirty="0"/>
                  <a:t>Run ML regression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263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55DAA-E6C3-872E-4346-BEBACEC5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Learner (T-Learner)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Meta-Algorithm:</a:t>
                </a:r>
              </a:p>
              <a:p>
                <a:r>
                  <a:rPr lang="en-US" dirty="0"/>
                  <a:t>Run ML regression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on subset of data 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to learn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  ⋅)</m:t>
                    </m:r>
                  </m:oMath>
                </a14:m>
                <a:r>
                  <a:rPr lang="en-US" dirty="0"/>
                  <a:t> (preferably in a cross-fitting manner)</a:t>
                </a:r>
              </a:p>
              <a:p>
                <a:r>
                  <a:rPr lang="en-US" dirty="0"/>
                  <a:t>Run ML regression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on subset of data 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to learn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 ⋅</m:t>
                        </m:r>
                      </m:e>
                    </m:d>
                  </m:oMath>
                </a14:m>
                <a:r>
                  <a:rPr lang="en-US" dirty="0"/>
                  <a:t> (preferably in a cross-fitting manner)</a:t>
                </a:r>
              </a:p>
              <a:p>
                <a:r>
                  <a:rPr lang="en-US" dirty="0"/>
                  <a:t>Run an ML regression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803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55DAA-E6C3-872E-4346-BEBACEC5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Doubly Robust Learner (DR-Learner)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9693"/>
                <a:ext cx="11081825" cy="4351338"/>
              </a:xfrm>
            </p:spPr>
            <p:txBody>
              <a:bodyPr>
                <a:normAutofit/>
              </a:bodyPr>
              <a:lstStyle/>
              <a:p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Meta-Algorithm:</a:t>
                </a:r>
              </a:p>
              <a:p>
                <a:r>
                  <a:rPr lang="en-US" sz="2000" dirty="0"/>
                  <a:t>Run ML regression to estimate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  ⋅</m:t>
                        </m:r>
                      </m:e>
                    </m:d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  ⋅</m:t>
                        </m:r>
                      </m:e>
                    </m:d>
                  </m:oMath>
                </a14:m>
                <a:r>
                  <a:rPr lang="en-US" sz="2000" dirty="0"/>
                  <a:t> (either S or T Learner); preferably T-Learner and in cross-fitting manner</a:t>
                </a:r>
              </a:p>
              <a:p>
                <a:r>
                  <a:rPr lang="en-US" sz="2000" dirty="0"/>
                  <a:t>Run ML classification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and calculate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sz="2000" dirty="0"/>
                  <a:t>; preferably in cross-fitting manner</a:t>
                </a:r>
              </a:p>
              <a:p>
                <a:r>
                  <a:rPr lang="en-US" sz="2000" dirty="0"/>
                  <a:t>Run ML regression predicting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9693"/>
                <a:ext cx="11081825" cy="4351338"/>
              </a:xfrm>
              <a:blipFill>
                <a:blip r:embed="rId2"/>
                <a:stretch>
                  <a:fillRect l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175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40425-B5BD-2FFA-6407-C7D4D696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Learner (X-Learner)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B8D028-315F-2223-E648-F5666F597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B8D028-315F-2223-E648-F5666F597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5A8415D1-E415-413E-9519-2A06C8AA346F}"/>
                  </a:ext>
                </a:extLst>
              </p:cNvPr>
              <p:cNvSpPr/>
              <p:nvPr/>
            </p:nvSpPr>
            <p:spPr>
              <a:xfrm>
                <a:off x="6156960" y="4932340"/>
                <a:ext cx="5983458" cy="1700212"/>
              </a:xfrm>
              <a:prstGeom prst="wedgeRoundRectCallout">
                <a:avLst>
                  <a:gd name="adj1" fmla="val -29443"/>
                  <a:gd name="adj2" fmla="val -156586"/>
                  <a:gd name="adj3" fmla="val 16667"/>
                </a:avLst>
              </a:prstGeom>
              <a:solidFill>
                <a:srgbClr val="ED7D31">
                  <a:alpha val="3098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For the 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treated group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I observe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I can impute a counterfactual outcome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, by fitting a response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=0,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from the control group and predict on the treated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∼        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5A8415D1-E415-413E-9519-2A06C8AA3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60" y="4932340"/>
                <a:ext cx="5983458" cy="1700212"/>
              </a:xfrm>
              <a:prstGeom prst="wedgeRoundRectCallout">
                <a:avLst>
                  <a:gd name="adj1" fmla="val -29443"/>
                  <a:gd name="adj2" fmla="val -156586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C582882D-CFFB-DD3D-9D0F-C669C41790C6}"/>
                  </a:ext>
                </a:extLst>
              </p:cNvPr>
              <p:cNvSpPr/>
              <p:nvPr/>
            </p:nvSpPr>
            <p:spPr>
              <a:xfrm>
                <a:off x="164123" y="4928016"/>
                <a:ext cx="5931877" cy="1700212"/>
              </a:xfrm>
              <a:prstGeom prst="wedgeRoundRectCallout">
                <a:avLst>
                  <a:gd name="adj1" fmla="val 47322"/>
                  <a:gd name="adj2" fmla="val -103633"/>
                  <a:gd name="adj3" fmla="val 16667"/>
                </a:avLst>
              </a:prstGeom>
              <a:solidFill>
                <a:srgbClr val="ED7D31">
                  <a:alpha val="3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For the 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control group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I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I can impute a counterfactual outcome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, by fitting a response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from the treatment group and predict on the control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∼   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C582882D-CFFB-DD3D-9D0F-C669C4179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23" y="4928016"/>
                <a:ext cx="5931877" cy="1700212"/>
              </a:xfrm>
              <a:prstGeom prst="wedgeRoundRectCallout">
                <a:avLst>
                  <a:gd name="adj1" fmla="val 47322"/>
                  <a:gd name="adj2" fmla="val -103633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455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051B-F251-F6ED-C33D-CF19B27F4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Learner (X-Learner)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315A8-B6C2-F60B-C6BE-EFC1216BF8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Which one should we use? </a:t>
                </a:r>
              </a:p>
              <a:p>
                <a:r>
                  <a:rPr lang="en-US" dirty="0"/>
                  <a:t>If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most training data received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then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a better predictor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; we should go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If for some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most training data received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 a better predictor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; we should go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315A8-B6C2-F60B-C6BE-EFC1216BF8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82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758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3898A-FC3B-1F1B-278C-9E82A11D6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X-Learner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2400" dirty="0" err="1">
                <a:solidFill>
                  <a:srgbClr val="FFFFFF"/>
                </a:solidFill>
              </a:rPr>
              <a:t>Kunzel</a:t>
            </a:r>
            <a:r>
              <a:rPr lang="en-US" sz="2400" dirty="0">
                <a:solidFill>
                  <a:srgbClr val="FFFFFF"/>
                </a:solidFill>
              </a:rPr>
              <a:t> et al, 2019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5DE88-8514-87E9-1E8C-F7F72A662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319" y="186266"/>
            <a:ext cx="6236259" cy="65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07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051B-F251-F6ED-C33D-CF19B27F4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Cross Learner (X-Learner) Meta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315A8-B6C2-F60B-C6BE-EFC1216BF8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Train ML regression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by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among control samples</a:t>
                </a:r>
              </a:p>
              <a:p>
                <a:r>
                  <a:rPr lang="en-US" dirty="0"/>
                  <a:t>Construct variables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for all treated samples</a:t>
                </a:r>
              </a:p>
              <a:p>
                <a:r>
                  <a:rPr lang="en-US" dirty="0"/>
                  <a:t>Train ML regression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by predicting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among treated samples</a:t>
                </a:r>
              </a:p>
              <a:p>
                <a:r>
                  <a:rPr lang="en-US" dirty="0"/>
                  <a:t>Train ML regression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by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among treated samples</a:t>
                </a:r>
              </a:p>
              <a:p>
                <a:r>
                  <a:rPr lang="en-US" dirty="0"/>
                  <a:t>Construct variables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for all control samples</a:t>
                </a:r>
              </a:p>
              <a:p>
                <a:r>
                  <a:rPr lang="en-US" dirty="0"/>
                  <a:t>Train ML regression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by predicting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among control samples</a:t>
                </a:r>
              </a:p>
              <a:p>
                <a:r>
                  <a:rPr lang="en-US" dirty="0"/>
                  <a:t>Train ML classifier to construct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predicting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Train final ML regression model predicting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variable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 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315A8-B6C2-F60B-C6BE-EFC1216BF8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445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BFA1-E9EB-CC40-B854-6CB4E3CF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Learner (R-Learner)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Since we have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write: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Equivalently: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we further know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(effect only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then write: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140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BFA1-E9EB-CC40-B854-6CB4E3CF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Learner (R-Learner)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If we know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(effect only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), we can write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Equivalently,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is the minimizer of the square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Predict residual outcome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 from residual treatment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with a model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Can also be phrased as a “weighted” square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with sample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837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Causal Inference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3224731" y="2005449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𝑿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724819" y="1923170"/>
                <a:ext cx="1494114" cy="75630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acc>
                                <m:accPr>
                                  <m:chr m:val="̃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acc>
                                <m:accPr>
                                  <m:chr m:val="̃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819" y="1923170"/>
                <a:ext cx="1494114" cy="75630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2360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Estimate approximate residuals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1600" b="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</m:oMath>
                </a14:m>
                <a:r>
                  <a:rPr lang="en-US" sz="1600" b="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sz="1600" b="0" dirty="0">
                    <a:latin typeface="+mj-lt"/>
                  </a:rPr>
                  <a:t> using cross-fitting</a:t>
                </a:r>
              </a:p>
              <a:p>
                <a:r>
                  <a:rPr lang="en-US" sz="1600" dirty="0">
                    <a:latin typeface="+mj-lt"/>
                  </a:rPr>
                  <a:t>Solve moment restriction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̌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acc>
                                <m:accPr>
                                  <m:chr m:val="̌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̌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236083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2"/>
                <a:stretch>
                  <a:fillRect r="-54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3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1761513-9C71-DACF-2435-D634DC97BE37}"/>
              </a:ext>
            </a:extLst>
          </p:cNvPr>
          <p:cNvSpPr txBox="1"/>
          <p:nvPr/>
        </p:nvSpPr>
        <p:spPr>
          <a:xfrm>
            <a:off x="3059484" y="4630372"/>
            <a:ext cx="5510039" cy="919401"/>
          </a:xfrm>
          <a:prstGeom prst="wedgeRoundRectCallout">
            <a:avLst>
              <a:gd name="adj1" fmla="val -5056"/>
              <a:gd name="adj2" fmla="val -1062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Instrumental Variable: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any random variable Z that affects the treatment (log-price) D but does not affect the outcome (log-demand) Y other than through the treatment</a:t>
            </a:r>
            <a:endParaRPr lang="en-US" sz="105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A421DDF-0951-828C-D91E-15BE0FD05C13}"/>
                  </a:ext>
                </a:extLst>
              </p:cNvPr>
              <p:cNvSpPr/>
              <p:nvPr/>
            </p:nvSpPr>
            <p:spPr>
              <a:xfrm>
                <a:off x="2946146" y="2005449"/>
                <a:ext cx="233717" cy="22450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1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𝒁</m:t>
                      </m:r>
                    </m:oMath>
                  </m:oMathPara>
                </a14:m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A421DDF-0951-828C-D91E-15BE0FD05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146" y="2005449"/>
                <a:ext cx="233717" cy="224502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23607B-4DA0-BF8F-692A-0D0B1057D5D3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>
            <a:off x="3179863" y="2117700"/>
            <a:ext cx="43791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105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BFA1-E9EB-CC40-B854-6CB4E3CF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Learner (R-Learner) Meta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Train ML regression to 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and calculate residual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(preferably in cross-fitting manner)</a:t>
                </a:r>
              </a:p>
              <a:p>
                <a:endParaRPr lang="en-US" dirty="0"/>
              </a:p>
              <a:p>
                <a:r>
                  <a:rPr lang="en-US" dirty="0"/>
                  <a:t>Train ML regression to 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and calculate residual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(preferably in cross-fitting manner)</a:t>
                </a:r>
              </a:p>
              <a:p>
                <a:endParaRPr lang="en-US" dirty="0"/>
              </a:p>
              <a:p>
                <a:r>
                  <a:rPr lang="en-US" dirty="0"/>
                  <a:t>Train ML regression with sample weights, to predict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with sample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842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463C6-79B6-3326-3D5A-8E519995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Learner (R-Learner)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76B2E-5ABE-C0C9-01EA-6809E8D38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for some known feature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then this is equivalent to learning heterogeneous effects with interactions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Equivalent to OLS with outcome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 and regressors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76B2E-5ABE-C0C9-01EA-6809E8D38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4153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BFA1-E9EB-CC40-B854-6CB4E3CF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Learner (R-Learner)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does not only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a “projection”</a:t>
                </a:r>
              </a:p>
              <a:p>
                <a:r>
                  <a:rPr lang="en-US" dirty="0"/>
                  <a:t>But it is a weighted one, it is the minimizer of the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sepChr m:val="∣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put more weight on regions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with more randomized treatment</a:t>
                </a:r>
              </a:p>
              <a:p>
                <a:r>
                  <a:rPr lang="en-US" dirty="0"/>
                  <a:t>If some regions of the population were assigned treatments roughly deterministically, then they are ignored in the approximation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579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284E-03EE-1664-9F21-5DAD86934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Meta-Learners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113DB-A9F5-FF8E-7483-8ABF551FD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 and T-Learners are typically poor performing as they heavily depend on outcome modelling; among them the T-Learner should be preferred</a:t>
            </a:r>
          </a:p>
          <a:p>
            <a:r>
              <a:rPr lang="en-US" dirty="0"/>
              <a:t>X-Learner is a better version of S and T as it incorporates propensity knowledge</a:t>
            </a:r>
          </a:p>
          <a:p>
            <a:r>
              <a:rPr lang="en-US" dirty="0"/>
              <a:t>DR-Learner and R-Learner, both possess “</a:t>
            </a:r>
            <a:r>
              <a:rPr lang="en-US" dirty="0" err="1"/>
              <a:t>Neyman</a:t>
            </a:r>
            <a:r>
              <a:rPr lang="en-US" dirty="0"/>
              <a:t> orthogonality” properties as they carefully combine outcome and treatment assignment modelling</a:t>
            </a:r>
          </a:p>
          <a:p>
            <a:r>
              <a:rPr lang="en-US" dirty="0"/>
              <a:t>The error of the final cate model is not heavily impacted by the errors in the auxiliary models (Orthogonal Statistical Learning)</a:t>
            </a:r>
          </a:p>
          <a:p>
            <a:r>
              <a:rPr lang="en-US" dirty="0"/>
              <a:t>DR-Learner estimates un-weighted projection of true CATE on model space, but can be “high-variance” due to inverse propensity</a:t>
            </a:r>
          </a:p>
          <a:p>
            <a:r>
              <a:rPr lang="en-US" dirty="0"/>
              <a:t>R-Learner estimates variance weighted projection but is much more stable to extreme propensities as it never divides by propensity.</a:t>
            </a:r>
          </a:p>
        </p:txBody>
      </p:sp>
    </p:spTree>
    <p:extLst>
      <p:ext uri="{BB962C8B-B14F-4D97-AF65-F5344CB8AC3E}">
        <p14:creationId xmlns:p14="http://schemas.microsoft.com/office/powerpoint/2010/main" val="1140850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22A6E-39F9-742B-309B-0C38DC20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 fontScale="90000"/>
          </a:bodyPr>
          <a:lstStyle/>
          <a:p>
            <a:r>
              <a:rPr lang="en-US" sz="3000" dirty="0"/>
              <a:t>Neural Network CATE Learners (CFR Net)</a:t>
            </a:r>
            <a:br>
              <a:rPr lang="en-US" sz="3000" dirty="0"/>
            </a:br>
            <a:r>
              <a:rPr lang="en-US" sz="2700" dirty="0"/>
              <a:t>Shalit et al. 17</a:t>
            </a:r>
            <a:endParaRPr lang="en-US" sz="30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8673D-0267-477F-78FC-8B9A9354D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EEEF907-E9B4-140F-7781-5F73FFC01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387266"/>
            <a:ext cx="10917936" cy="376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726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C1A2B-54CF-6A1F-9636-F4EFC77F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and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2E8B2-9DBE-AC0D-69AF-F48644DBF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509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992D-3D3E-2639-4FBB-92F05892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within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896BD-E554-0A9F-9C99-CBA9C23B6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Each of the meta learners is defined based on a loss function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can use loss function for model selection within each meta-learning approach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each hyper-parameter evaluate the out-of-sample loss in a cross-validation manner and choose the best hyper-parameter for the meta-learning method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This way we have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CATE models,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400" dirty="0"/>
                  <a:t> from each meta-learning approach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896BD-E554-0A9F-9C99-CBA9C23B6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619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09688-B952-0DC4-A393-39FA9DB5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Across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5A70A7-3658-8764-10B2-6874F480B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To compare across any CATE learner, we can evaluate based on a “</a:t>
                </a:r>
                <a:r>
                  <a:rPr lang="en-US" sz="2400" dirty="0" err="1"/>
                  <a:t>Neyman</a:t>
                </a:r>
                <a:r>
                  <a:rPr lang="en-US" sz="2400" dirty="0"/>
                  <a:t> orthogonal loss”, which is robust to nuisance estimation</a:t>
                </a:r>
              </a:p>
              <a:p>
                <a:r>
                  <a:rPr lang="en-US" sz="2400" b="1" dirty="0"/>
                  <a:t>R-Loss:</a:t>
                </a:r>
                <a:r>
                  <a:rPr lang="en-US" sz="2400" dirty="0"/>
                  <a:t> for a separate sample, calculate residuals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sz="2400" dirty="0"/>
                  <a:t> in a cross-fitting manner. For any candidate CATE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evaluate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b="1" dirty="0"/>
                  <a:t>DR-Loss:</a:t>
                </a:r>
                <a:r>
                  <a:rPr lang="en-US" sz="2400" dirty="0"/>
                  <a:t> for a separate sample, calculate regression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 (using T-Learner) and propensity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. For any candidate CATE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evaluate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estimated CATE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400" dirty="0"/>
                  <a:t>, evaluate the loss out-of-sample and choose the best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5A70A7-3658-8764-10B2-6874F480B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0787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992D-3D3E-2639-4FBB-92F05892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Ensembling</a:t>
            </a:r>
            <a:r>
              <a:rPr lang="en-US" dirty="0"/>
              <a:t> and Stacking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896BD-E554-0A9F-9C99-CBA9C23B6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63300" cy="4351338"/>
              </a:xfrm>
            </p:spPr>
            <p:txBody>
              <a:bodyPr>
                <a:normAutofit fontScale="925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/>
                  <a:t>We can also use these losses to construct stacked ensembles of a set of CATE models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>
                  <a:spcAft>
                    <a:spcPts val="1200"/>
                  </a:spcAft>
                </a:pPr>
                <a:r>
                  <a:rPr lang="en-US" sz="2000" b="1" dirty="0"/>
                  <a:t>Stacking with R-Loss:</a:t>
                </a:r>
                <a:r>
                  <a:rPr lang="en-US" sz="2000" dirty="0"/>
                  <a:t> (penalized) linear regression predicting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000" dirty="0"/>
                  <a:t> with regressors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Penalty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>
                  <a:spcAft>
                    <a:spcPts val="1200"/>
                  </a:spcAft>
                </a:pPr>
                <a:r>
                  <a:rPr lang="en-US" sz="2000" b="1" dirty="0"/>
                  <a:t>Stacking with DR-Loss:</a:t>
                </a:r>
                <a:r>
                  <a:rPr lang="en-US" sz="2000" dirty="0"/>
                  <a:t> (penalized) linear regression predicting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𝐷𝑅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with regressors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𝐷𝑅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Penalty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896BD-E554-0A9F-9C99-CBA9C23B6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63300" cy="4351338"/>
              </a:xfrm>
              <a:blipFill>
                <a:blip r:embed="rId2"/>
                <a:stretch>
                  <a:fillRect l="-437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850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A13D-3B94-81D7-FBFC-AF83C131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via Testing 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CF67-373A-7D36-08BF-5D90D7F7F2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If CATE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was good, then out-of-sample BLP of CATE, when using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1, 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as feature map, should assign a lot of weight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Run OLS regression predicting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using regressors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1, 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Construct confidence intervals and test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;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correlates with the true CATE! Ideally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identifying the quantity (in the population limit):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𝐶𝑜𝑣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CF67-373A-7D36-08BF-5D90D7F7F2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961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Causal Inference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1761513-9C71-DACF-2435-D634DC97BE37}"/>
              </a:ext>
            </a:extLst>
          </p:cNvPr>
          <p:cNvSpPr txBox="1"/>
          <p:nvPr/>
        </p:nvSpPr>
        <p:spPr>
          <a:xfrm>
            <a:off x="3059484" y="4486360"/>
            <a:ext cx="5510039" cy="340519"/>
          </a:xfrm>
          <a:prstGeom prst="wedgeRoundRectCallout">
            <a:avLst>
              <a:gd name="adj1" fmla="val 19377"/>
              <a:gd name="adj2" fmla="val 35681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Who should we treat?</a:t>
            </a:r>
          </a:p>
        </p:txBody>
      </p:sp>
    </p:spTree>
    <p:extLst>
      <p:ext uri="{BB962C8B-B14F-4D97-AF65-F5344CB8AC3E}">
        <p14:creationId xmlns:p14="http://schemas.microsoft.com/office/powerpoint/2010/main" val="39797440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BF63-B24B-830F-3B6E-68707182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via 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9754F0-EA31-AB35-D4FB-73130E343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 any large enough group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we can calculate out-of-sample group average effects by simply averaging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𝐷𝑅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𝐺𝐴𝑇𝐸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the CATE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accurate, then if we restrict to some group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then the average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over this group, should match the out-of-sample group average treatment effect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𝐺𝐴𝑇𝐸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measure such GATE discrepancies out-of-sample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9754F0-EA31-AB35-D4FB-73130E343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6996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BF63-B24B-830F-3B6E-68707182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via Calibration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9754F0-EA31-AB35-D4FB-73130E343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One natural definition of groups is the “percentile groups of the CATE predictions”</a:t>
                </a:r>
              </a:p>
              <a:p>
                <a:r>
                  <a:rPr lang="en-US" dirty="0"/>
                  <a:t>For the top 25% of the CATE predictions based on the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the mean of model predictions, should match the out-of-sample GATE for that group</a:t>
                </a:r>
              </a:p>
              <a:p>
                <a:r>
                  <a:rPr lang="en-US" dirty="0"/>
                  <a:t>Consider a set of quantiles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(e.g. 0, 25, 50, 75)</a:t>
                </a:r>
              </a:p>
              <a:p>
                <a:r>
                  <a:rPr lang="en-US" dirty="0"/>
                  <a:t>Consider the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over the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groups defined as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𝑞𝑢𝑎𝑛𝑡𝑖𝑙𝑒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𝐺𝐴𝑇𝐸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Calibration score: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CalScore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𝐺𝐴𝑇𝐸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Normalized calibration score: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CalScore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CalScore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𝑐𝑜𝑛𝑠𝑡𝑎𝑛𝑡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𝐶𝐴𝑇𝐸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𝐷𝑅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9754F0-EA31-AB35-D4FB-73130E343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3221" r="-348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8112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7C895-DFD3-A6BD-ED52-10CC7C935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Testing for Heterogeneity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B483D-8918-8E7F-DE26-15D89C87F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683988"/>
            <a:ext cx="4777381" cy="332027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9F8067-5076-299B-1317-5C4E6CBEB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4962" y="1984443"/>
                <a:ext cx="5458838" cy="419252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We can easily construct joint confidence intervals for all the GATEs</a:t>
                </a:r>
              </a:p>
              <a:p>
                <a:r>
                  <a:rPr lang="en-US" sz="2000" dirty="0"/>
                  <a:t>GATEs are the coefficients in the BLP of CATE using group one-hot-encoding as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𝐷𝑅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,…, 1</m:t>
                                      </m:r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We can use joint confidence intervals for BLP via the DR-Learner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If there was heterogeneity, then we should have that there are GATEs whose confidence intervals are non-overlapping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9F8067-5076-299B-1317-5C4E6CBEB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4962" y="1984443"/>
                <a:ext cx="5458838" cy="4192520"/>
              </a:xfrm>
              <a:blipFill>
                <a:blip r:embed="rId3"/>
                <a:stretch>
                  <a:fillRect l="-1004" t="-1601" r="-1562" b="-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9214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809B8-4279-8AB2-4573-5BC8B0804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Stratification Motivated Evaluation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34A401-66CB-B564-B513-1BBE99A002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If we were to “prioritize” into treatment based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200" dirty="0"/>
                  <a:t> with a target to treat around q-percent of population then what would be the GATE of the treated group</a:t>
                </a:r>
              </a:p>
              <a:p>
                <a:r>
                  <a:rPr lang="en-US" sz="2200" dirty="0"/>
                  <a:t>Consider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200" dirty="0"/>
                  <a:t> of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over training data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200" dirty="0"/>
              </a:p>
              <a:p>
                <a:r>
                  <a:rPr lang="en-US" sz="2200" dirty="0"/>
                  <a:t>We can define the groups: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≥</m:t>
                          </m:r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𝑡h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𝑞𝑢𝑎𝑛𝑡𝑖𝑙𝑒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Ideally,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should be always positive and increasing!</a:t>
                </a:r>
              </a:p>
              <a:p>
                <a:r>
                  <a:rPr lang="en-US" sz="2200" dirty="0"/>
                  <a:t>AUTOC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the area under the curve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34A401-66CB-B564-B513-1BBE99A002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  <a:blipFill>
                <a:blip r:embed="rId2"/>
                <a:stretch>
                  <a:fillRect l="-1090" t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501285F-BE6E-5152-4E81-63695C319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r="3708" b="-2"/>
          <a:stretch/>
        </p:blipFill>
        <p:spPr bwMode="auto">
          <a:xfrm>
            <a:off x="7286045" y="2198454"/>
            <a:ext cx="4718588" cy="361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373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809B8-4279-8AB2-4573-5BC8B0804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Stratification Motivated Evaluation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A47A74-C2A6-5DBD-88BA-2F6D1A8E2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68" y="2440769"/>
            <a:ext cx="4684821" cy="348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34A401-66CB-B564-B513-1BBE99A002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2" y="2071316"/>
                <a:ext cx="6968176" cy="4119172"/>
              </a:xfrm>
            </p:spPr>
            <p:txBody>
              <a:bodyPr anchor="t">
                <a:normAutofit fontScale="92500" lnSpcReduction="10000"/>
              </a:bodyPr>
              <a:lstStyle/>
              <a:p>
                <a:r>
                  <a:rPr lang="en-US" sz="2400" dirty="0"/>
                  <a:t>If we were “prioritize” into treatment based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 with a target to treat around q-percent of the population then what would be the policy value we would get over treating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percentage at random</a:t>
                </a:r>
              </a:p>
              <a:p>
                <a:r>
                  <a:rPr lang="en-US" sz="2400" dirty="0"/>
                  <a:t>Consider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over the training data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We can define the group: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:</m:t>
                          </m:r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≥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𝑡h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𝑞𝑢𝑎𝑛𝑡𝑖𝑙𝑒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2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𝐷𝑅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𝐷𝑅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Ideally,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/>
                  <a:t> should be large positive for some values!</a:t>
                </a:r>
              </a:p>
              <a:p>
                <a:r>
                  <a:rPr lang="en-US" sz="2400" dirty="0"/>
                  <a:t>QINI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/>
                  <a:t> the area under the 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34A401-66CB-B564-B513-1BBE99A002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2" y="2071316"/>
                <a:ext cx="6968176" cy="4119172"/>
              </a:xfrm>
              <a:blipFill>
                <a:blip r:embed="rId3"/>
                <a:stretch>
                  <a:fillRect l="-1050" t="-2367" r="-2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429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79A01-1DDB-B403-D66E-A68D4B253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C5D4-4916-5F0F-0015-1AD1B99A7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Relaxing our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8EE84-327A-AB3E-A5E6-88F90619289B}"/>
              </a:ext>
            </a:extLst>
          </p:cNvPr>
          <p:cNvSpPr txBox="1"/>
          <p:nvPr/>
        </p:nvSpPr>
        <p:spPr>
          <a:xfrm>
            <a:off x="838200" y="1594553"/>
            <a:ext cx="10282767" cy="4826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1: Maybe estimate a simpler projection (e.g. analogue of BLP)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2: Confidence intervals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3: Simultaneous confidence bands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4: Estimation error rate for the true CATE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5: Confidence intervals for the prediction of a CATE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6: Simultaneous confidence bands for joint predictions of CATE model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Policy 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7: Go after optimal simple treatment policies; give me a policy with value close to the best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8: Inference on value of candidate treatment policies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9: Inference on value of optimal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bg2"/>
                </a:solidFill>
                <a:latin typeface="Calibri Light" panose="020F0302020204030204"/>
              </a:rPr>
              <a:t>Goal 10: Identify responder or heterogeneous sub-groups; policies with statistical significance;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75E06-F451-2088-62E0-C59563EC8D19}"/>
              </a:ext>
            </a:extLst>
          </p:cNvPr>
          <p:cNvSpPr txBox="1"/>
          <p:nvPr/>
        </p:nvSpPr>
        <p:spPr>
          <a:xfrm>
            <a:off x="9972526" y="1652588"/>
            <a:ext cx="2168675" cy="646986"/>
          </a:xfrm>
          <a:prstGeom prst="wedgeRoundRectCallout">
            <a:avLst>
              <a:gd name="adj1" fmla="val -69439"/>
              <a:gd name="adj2" fmla="val 23838"/>
              <a:gd name="adj3" fmla="val 16667"/>
            </a:avLst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</a:rPr>
              <a:t>Linear Doubly Robust Learner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5D5FC-071F-FD9E-F231-E11B83ADEF17}"/>
              </a:ext>
            </a:extLst>
          </p:cNvPr>
          <p:cNvSpPr txBox="1"/>
          <p:nvPr/>
        </p:nvSpPr>
        <p:spPr>
          <a:xfrm>
            <a:off x="8830734" y="2655454"/>
            <a:ext cx="3306234" cy="1055608"/>
          </a:xfrm>
          <a:prstGeom prst="wedgeRoundRectCallout">
            <a:avLst>
              <a:gd name="adj1" fmla="val -138158"/>
              <a:gd name="adj2" fmla="val -19933"/>
              <a:gd name="adj3" fmla="val 166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Meta-learner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approaches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S-Learner, T-Learner, X-Learner, R-Learner, DR-Learner</a:t>
            </a:r>
          </a:p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TARNet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Calibri Light" panose="020F0302020204030204"/>
              </a:rPr>
              <a:t>, CFR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Calibri Light" panose="020F0302020204030204"/>
              </a:rPr>
              <a:t>Random Forest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Calibri Light" panose="020F0302020204030204"/>
              </a:rPr>
              <a:t> approaches: BART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B7C8543-7C07-158E-3B14-44684E70C9D7}"/>
              </a:ext>
            </a:extLst>
          </p:cNvPr>
          <p:cNvSpPr/>
          <p:nvPr/>
        </p:nvSpPr>
        <p:spPr>
          <a:xfrm flipH="1">
            <a:off x="9272509" y="1594553"/>
            <a:ext cx="243418" cy="1059543"/>
          </a:xfrm>
          <a:prstGeom prst="leftBrac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C016BF-3631-0CD1-84D1-7E4069469F00}"/>
              </a:ext>
            </a:extLst>
          </p:cNvPr>
          <p:cNvSpPr txBox="1"/>
          <p:nvPr/>
        </p:nvSpPr>
        <p:spPr>
          <a:xfrm>
            <a:off x="8830734" y="3845424"/>
            <a:ext cx="3306234" cy="1055608"/>
          </a:xfrm>
          <a:prstGeom prst="wedgeRoundRectCallout">
            <a:avLst>
              <a:gd name="adj1" fmla="val -98593"/>
              <a:gd name="adj2" fmla="val -89780"/>
              <a:gd name="adj3" fmla="val 166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Modified (honest) ML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methods: Generalized Random Forest, Orthogonal Random Forest, Sub-sampled Nearest Neighbor Regression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8A351-6D6B-CE4F-9BAA-44E0FD70C077}"/>
              </a:ext>
            </a:extLst>
          </p:cNvPr>
          <p:cNvSpPr txBox="1"/>
          <p:nvPr/>
        </p:nvSpPr>
        <p:spPr>
          <a:xfrm>
            <a:off x="3255434" y="4083416"/>
            <a:ext cx="4961468" cy="681038"/>
          </a:xfrm>
          <a:prstGeom prst="wedgeRoundRectCallout">
            <a:avLst>
              <a:gd name="adj1" fmla="val -10131"/>
              <a:gd name="adj2" fmla="val -76302"/>
              <a:gd name="adj3" fmla="val 16667"/>
            </a:avLst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??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</a:rPr>
              <a:t>(only classical non-parametric statistic results on confidence bands of non-parametric functions)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DC7F4-ECEE-536E-5E07-8D01F6524AB1}"/>
              </a:ext>
            </a:extLst>
          </p:cNvPr>
          <p:cNvSpPr txBox="1"/>
          <p:nvPr/>
        </p:nvSpPr>
        <p:spPr>
          <a:xfrm>
            <a:off x="9780513" y="5205412"/>
            <a:ext cx="2168675" cy="646986"/>
          </a:xfrm>
          <a:prstGeom prst="wedgeRoundRectCallout">
            <a:avLst>
              <a:gd name="adj1" fmla="val -86422"/>
              <a:gd name="adj2" fmla="val -7365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Learning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0F796-E8DC-E66A-6793-7360047A5F55}"/>
              </a:ext>
            </a:extLst>
          </p:cNvPr>
          <p:cNvSpPr txBox="1"/>
          <p:nvPr/>
        </p:nvSpPr>
        <p:spPr>
          <a:xfrm>
            <a:off x="7295849" y="5358887"/>
            <a:ext cx="2168675" cy="646986"/>
          </a:xfrm>
          <a:prstGeom prst="wedgeRoundRectCallout">
            <a:avLst>
              <a:gd name="adj1" fmla="val -61045"/>
              <a:gd name="adj2" fmla="val -4355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Evaluation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124883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154-9A35-2C1D-2229-06055BF2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788CC-7E1B-BDE5-8215-7A84DBCCC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197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ED9D-809E-6064-BBFC-E7DC077E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7B3F64-467D-580F-9C5B-C11349D70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What if I have a candidate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on who to treat</a:t>
                </a:r>
              </a:p>
              <a:p>
                <a:r>
                  <a:rPr lang="en-US" dirty="0"/>
                  <a:t>The average policy effect is of the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Under conditional </a:t>
                </a:r>
                <a:r>
                  <a:rPr lang="en-US" dirty="0" err="1"/>
                  <a:t>ignorability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=0,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also measure performance via the doubly robust outcome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Also falls in the </a:t>
                </a:r>
                <a:r>
                  <a:rPr lang="en-US" dirty="0" err="1"/>
                  <a:t>Neyman</a:t>
                </a:r>
                <a:r>
                  <a:rPr lang="en-US" dirty="0"/>
                  <a:t> orthogonal moment estimation framework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easily construct confidence intervals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7B3F64-467D-580F-9C5B-C11349D70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5664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C358-D08D-CB3B-6084-888DBD6A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0E0BB8-2AFE-82B9-2DDD-848EB34C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can optimize over a space of policies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on the samples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Regret: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Regret not impacted a lot by errors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Performance as if true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(assuming estimation rates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Maximizing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dirty="0"/>
                  <a:t> can be viewed as sample-weighted classification, with labels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𝐷𝑅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and sample weights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𝐷𝑅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Any classification method can be deployed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0E0BB8-2AFE-82B9-2DDD-848EB34C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802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17D8-DD5C-C8BC-DD88-536A0862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Average Treatment Effects (CATE)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8E432-8F46-48E7-202F-708DEC87D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Heterogeneous Treatment Effects</a:t>
            </a:r>
          </a:p>
        </p:txBody>
      </p:sp>
    </p:spTree>
    <p:extLst>
      <p:ext uri="{BB962C8B-B14F-4D97-AF65-F5344CB8AC3E}">
        <p14:creationId xmlns:p14="http://schemas.microsoft.com/office/powerpoint/2010/main" val="3851827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99E2-8EF3-0CB2-D453-53B8F1B8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Average Treatment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6F63B-0D84-81C9-7822-C132C37A8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 far, we mostly focused on understanding average treatment effects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This quantity is not informative of who to treat</a:t>
                </a:r>
              </a:p>
              <a:p>
                <a:r>
                  <a:rPr lang="en-US" dirty="0"/>
                  <a:t>At best we can use it to make a uniform decision for the population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treat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everyone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do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treat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otherwise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Such uniform policies can lead to severe adverse effects</a:t>
                </a:r>
              </a:p>
              <a:p>
                <a:r>
                  <a:rPr lang="en-US" dirty="0"/>
                  <a:t>Such uniform analyses can lead us to miss on “responder subgroups”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6F63B-0D84-81C9-7822-C132C37A8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98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B0EE-8DD9-8581-5EE4-9C3CF0FA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(Refined) 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6ACF1D-86C6-5C62-0D60-0876EC2187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understand who to treat, we need to learn how effect varies</a:t>
                </a:r>
              </a:p>
              <a:p>
                <a:r>
                  <a:rPr lang="en-US" dirty="0"/>
                  <a:t>Conditional Average Treatment Effect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Allows us to understand differences (heterogeneities) in the response to treatment for different parts of the population</a:t>
                </a:r>
              </a:p>
              <a:p>
                <a:r>
                  <a:rPr lang="en-US" dirty="0"/>
                  <a:t>We can deploy more refined “personalized” policies</a:t>
                </a:r>
              </a:p>
              <a:p>
                <a:r>
                  <a:rPr lang="en-US" dirty="0"/>
                  <a:t>For every person that comes, we observe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decide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treat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else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do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treat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6ACF1D-86C6-5C62-0D60-0876EC218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27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ateVTI">
  <a:themeElements>
    <a:clrScheme name="AnalogousFromLightSeedLeftStep">
      <a:dk1>
        <a:srgbClr val="000000"/>
      </a:dk1>
      <a:lt1>
        <a:srgbClr val="FFFFFF"/>
      </a:lt1>
      <a:dk2>
        <a:srgbClr val="242E41"/>
      </a:dk2>
      <a:lt2>
        <a:srgbClr val="E2E3E8"/>
      </a:lt2>
      <a:accent1>
        <a:srgbClr val="AEA267"/>
      </a:accent1>
      <a:accent2>
        <a:srgbClr val="D39266"/>
      </a:accent2>
      <a:accent3>
        <a:srgbClr val="DB8283"/>
      </a:accent3>
      <a:accent4>
        <a:srgbClr val="D36694"/>
      </a:accent4>
      <a:accent5>
        <a:srgbClr val="DB82CD"/>
      </a:accent5>
      <a:accent6>
        <a:srgbClr val="B666D3"/>
      </a:accent6>
      <a:hlink>
        <a:srgbClr val="6976AE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13639</TotalTime>
  <Words>5265</Words>
  <Application>Microsoft Office PowerPoint</Application>
  <PresentationFormat>Widescreen</PresentationFormat>
  <Paragraphs>624</Paragraphs>
  <Slides>68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Arial</vt:lpstr>
      <vt:lpstr>Calibri</vt:lpstr>
      <vt:lpstr>Calibri Light</vt:lpstr>
      <vt:lpstr>Calisto MT</vt:lpstr>
      <vt:lpstr>Cambria Math</vt:lpstr>
      <vt:lpstr>Georgia Pro Cond Light</vt:lpstr>
      <vt:lpstr>Speak Pro</vt:lpstr>
      <vt:lpstr>Wingdings 2</vt:lpstr>
      <vt:lpstr>Office Theme</vt:lpstr>
      <vt:lpstr>SlateVTI</vt:lpstr>
      <vt:lpstr>MS&amp;E 228: Heterogeneous Treatment Effects</vt:lpstr>
      <vt:lpstr>PowerPoint Presentation</vt:lpstr>
      <vt:lpstr>PowerPoint Presentation</vt:lpstr>
      <vt:lpstr>Goals for Today</vt:lpstr>
      <vt:lpstr>Causal Inference Pipeline</vt:lpstr>
      <vt:lpstr>Causal Inference Pipeline</vt:lpstr>
      <vt:lpstr>Conditional Average Treatment Effects (CATE)</vt:lpstr>
      <vt:lpstr>Problem with Average Treatment Effect</vt:lpstr>
      <vt:lpstr>Personalized (Refined) Policies</vt:lpstr>
      <vt:lpstr>The intrinsic hardness of CATE</vt:lpstr>
      <vt:lpstr>The intrinsic hardness of CATE</vt:lpstr>
      <vt:lpstr>Different Approaches to Relaxing our Goals</vt:lpstr>
      <vt:lpstr>Different Approaches to Relaxing our Goals</vt:lpstr>
      <vt:lpstr>Best Linear Projection of CATE</vt:lpstr>
      <vt:lpstr>Identification by Conditioning</vt:lpstr>
      <vt:lpstr>Identification with Propensity Scores</vt:lpstr>
      <vt:lpstr>Doubly Robust Identification</vt:lpstr>
      <vt:lpstr>From Identification to Estimation</vt:lpstr>
      <vt:lpstr>Blast from the Past: Best Prediction Rule</vt:lpstr>
      <vt:lpstr>Blast from the Past: Linear CEF</vt:lpstr>
      <vt:lpstr>From Identification to Estimation</vt:lpstr>
      <vt:lpstr>Doubly Robust Learning [Foster, Syrgkanis, ‘19 Orthogonal Statistical Learning]</vt:lpstr>
      <vt:lpstr>Blast from the Past: Best Linear Prediction (BLP) Problem</vt:lpstr>
      <vt:lpstr>From Identification to Estimation</vt:lpstr>
      <vt:lpstr>Normal Equations</vt:lpstr>
      <vt:lpstr>Main Theorem (linear moments)</vt:lpstr>
      <vt:lpstr>Main Theorem (linear moments)</vt:lpstr>
      <vt:lpstr>Confidence Bands</vt:lpstr>
      <vt:lpstr>Confidence Bands</vt:lpstr>
      <vt:lpstr>Confidence Bands</vt:lpstr>
      <vt:lpstr>By Gaussian approximation, choose c as the 1-α quantile of the maximum entry in a gaussian vector drawn with covariance D^(-1/2) VD^(-1/2) D≔diag(V)=[■8(V_11&amp;0&amp;0@0&amp;⋱&amp;0@0&amp;0&amp;V_mm )]  For 95% confidence band, c slightly larger than 1.96</vt:lpstr>
      <vt:lpstr>Computationally Friendlier Version: Multiplier Bootstrap</vt:lpstr>
      <vt:lpstr>Different Approaches to Relaxing our Goals</vt:lpstr>
      <vt:lpstr>Non-Parametric Confidence Intervals</vt:lpstr>
      <vt:lpstr>Generalized Random Forest</vt:lpstr>
      <vt:lpstr>Generalized Random Forest</vt:lpstr>
      <vt:lpstr>GRF for CATE</vt:lpstr>
      <vt:lpstr>Different Approaches to Relaxing our Goals</vt:lpstr>
      <vt:lpstr>Meta-Learning Approaches for CATE</vt:lpstr>
      <vt:lpstr>Meta-Learning Idea</vt:lpstr>
      <vt:lpstr>Single Learner (S-Learner)</vt:lpstr>
      <vt:lpstr>Two Learner (T-Learner)</vt:lpstr>
      <vt:lpstr>Doubly Robust Learner (DR-Learner)</vt:lpstr>
      <vt:lpstr>Cross Learner (X-Learner)</vt:lpstr>
      <vt:lpstr>Cross Learner (X-Learner)</vt:lpstr>
      <vt:lpstr>X-Learner Kunzel et al, 2019</vt:lpstr>
      <vt:lpstr>Cross Learner (X-Learner) Meta Algorithm</vt:lpstr>
      <vt:lpstr>Residual Learner (R-Learner)</vt:lpstr>
      <vt:lpstr>Residual Learner (R-Learner)</vt:lpstr>
      <vt:lpstr>Residual Learner (R-Learner) Meta Algorithm</vt:lpstr>
      <vt:lpstr>Residual Learner (R-Learner)</vt:lpstr>
      <vt:lpstr>Residual Learner (R-Learner)</vt:lpstr>
      <vt:lpstr>Comparing Meta-Learners</vt:lpstr>
      <vt:lpstr>Neural Network CATE Learners (CFR Net) Shalit et al. 17</vt:lpstr>
      <vt:lpstr>Model Selection and Evaluation</vt:lpstr>
      <vt:lpstr>Model Selection within Method</vt:lpstr>
      <vt:lpstr>Model Selection Across Methods</vt:lpstr>
      <vt:lpstr>Ensembling and Stacking</vt:lpstr>
      <vt:lpstr>Evaluation via Testing Approaches</vt:lpstr>
      <vt:lpstr>Validation via GATEs</vt:lpstr>
      <vt:lpstr>Validation via Calibration</vt:lpstr>
      <vt:lpstr>Testing for Heterogeneity</vt:lpstr>
      <vt:lpstr>Stratification Motivated Evaluation</vt:lpstr>
      <vt:lpstr>Stratification Motivated Evaluation</vt:lpstr>
      <vt:lpstr>Different Approaches to Relaxing our Goals</vt:lpstr>
      <vt:lpstr>Policy Learning</vt:lpstr>
      <vt:lpstr>Candidate Policy</vt:lpstr>
      <vt:lpstr>Policy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MS&amp;E 228: Inference in Linear Models</dc:title>
  <dc:creator>Vasilis Syrgkanis</dc:creator>
  <cp:lastModifiedBy>Vasilis Syrgkanis</cp:lastModifiedBy>
  <cp:revision>888</cp:revision>
  <dcterms:created xsi:type="dcterms:W3CDTF">2023-01-16T03:53:17Z</dcterms:created>
  <dcterms:modified xsi:type="dcterms:W3CDTF">2024-03-12T23:21:26Z</dcterms:modified>
</cp:coreProperties>
</file>